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320" r:id="rId4"/>
    <p:sldId id="321" r:id="rId5"/>
    <p:sldId id="322" r:id="rId6"/>
    <p:sldId id="325" r:id="rId7"/>
    <p:sldId id="323" r:id="rId8"/>
    <p:sldId id="326" r:id="rId9"/>
    <p:sldId id="324" r:id="rId10"/>
    <p:sldId id="327" r:id="rId11"/>
    <p:sldId id="328" r:id="rId12"/>
    <p:sldId id="329" r:id="rId13"/>
    <p:sldId id="330" r:id="rId14"/>
    <p:sldId id="337" r:id="rId15"/>
    <p:sldId id="336" r:id="rId16"/>
    <p:sldId id="335" r:id="rId17"/>
    <p:sldId id="338" r:id="rId18"/>
    <p:sldId id="339" r:id="rId19"/>
    <p:sldId id="331" r:id="rId20"/>
    <p:sldId id="344" r:id="rId21"/>
    <p:sldId id="343" r:id="rId22"/>
    <p:sldId id="341" r:id="rId23"/>
    <p:sldId id="345" r:id="rId24"/>
    <p:sldId id="346" r:id="rId25"/>
    <p:sldId id="347" r:id="rId26"/>
    <p:sldId id="348" r:id="rId27"/>
    <p:sldId id="349" r:id="rId28"/>
    <p:sldId id="350" r:id="rId29"/>
    <p:sldId id="351" r:id="rId30"/>
    <p:sldId id="352" r:id="rId31"/>
    <p:sldId id="340" r:id="rId32"/>
    <p:sldId id="353" r:id="rId3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7A9A"/>
    <a:srgbClr val="23A7D3"/>
    <a:srgbClr val="FFFFFF"/>
    <a:srgbClr val="FBFBFB"/>
    <a:srgbClr val="F9F9FB"/>
    <a:srgbClr val="F2F3F5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894" autoAdjust="0"/>
  </p:normalViewPr>
  <p:slideViewPr>
    <p:cSldViewPr snapToGrid="0" showGuides="1">
      <p:cViewPr varScale="1">
        <p:scale>
          <a:sx n="99" d="100"/>
          <a:sy n="99" d="100"/>
        </p:scale>
        <p:origin x="89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jpg>
</file>

<file path=ppt/media/image2.png>
</file>

<file path=ppt/media/image3.jpe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B3A2CD-FE52-4DC4-B9C3-82E142305B46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587B55-DBE2-4E65-AD19-5461F976E1E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73289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Implicit</a:t>
            </a:r>
          </a:p>
          <a:p>
            <a:r>
              <a:rPr lang="hu-HU" dirty="0"/>
              <a:t>  * Pascalban </a:t>
            </a:r>
            <a:r>
              <a:rPr lang="hu-HU" dirty="0" err="1"/>
              <a:t>new-nál</a:t>
            </a:r>
            <a:r>
              <a:rPr lang="hu-HU" dirty="0"/>
              <a:t> a lefoglalandó memória mérete</a:t>
            </a:r>
          </a:p>
          <a:p>
            <a:r>
              <a:rPr lang="hu-HU" dirty="0"/>
              <a:t>  * C++-ban </a:t>
            </a:r>
            <a:r>
              <a:rPr lang="hu-HU" dirty="0" err="1"/>
              <a:t>new-nál</a:t>
            </a:r>
            <a:r>
              <a:rPr lang="hu-HU" dirty="0"/>
              <a:t> a méret + a konstruktor meghívása</a:t>
            </a:r>
          </a:p>
          <a:p>
            <a:r>
              <a:rPr lang="hu-HU" dirty="0"/>
              <a:t>   * Függ a típusrendszertől</a:t>
            </a:r>
          </a:p>
          <a:p>
            <a:r>
              <a:rPr lang="hu-HU" dirty="0"/>
              <a:t>                 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944907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14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87630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15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82159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16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98326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972471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12473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19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89864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Statikus – fordítási időben</a:t>
            </a:r>
          </a:p>
          <a:p>
            <a:r>
              <a:rPr lang="hu-HU" dirty="0"/>
              <a:t>Dinamikus – futási időben</a:t>
            </a:r>
          </a:p>
          <a:p>
            <a:endParaRPr lang="hu-HU" dirty="0"/>
          </a:p>
          <a:p>
            <a:r>
              <a:rPr lang="hu-HU" dirty="0"/>
              <a:t>Gyenge – Vannak a típusrendszernek gyenge pontjai -&gt; például C-ben azonos méretű </a:t>
            </a:r>
            <a:r>
              <a:rPr lang="hu-HU" dirty="0" err="1"/>
              <a:t>struktor</a:t>
            </a:r>
            <a:r>
              <a:rPr lang="hu-HU" dirty="0"/>
              <a:t> között szabadon </a:t>
            </a:r>
            <a:r>
              <a:rPr lang="hu-HU" dirty="0" err="1"/>
              <a:t>castolhatunk</a:t>
            </a:r>
            <a:r>
              <a:rPr lang="hu-HU" dirty="0"/>
              <a:t>, a </a:t>
            </a:r>
            <a:r>
              <a:rPr lang="hu-HU" dirty="0" err="1"/>
              <a:t>void</a:t>
            </a:r>
            <a:r>
              <a:rPr lang="hu-HU" dirty="0"/>
              <a:t>* jelenthet bármit stb.</a:t>
            </a:r>
          </a:p>
          <a:p>
            <a:r>
              <a:rPr lang="hu-HU" dirty="0"/>
              <a:t>Erős – Nincs (egyszerű) módunk a típusrendszer kijátszására. Az erősen típusos nyelvek idővel gyakran gyengülnek. </a:t>
            </a:r>
          </a:p>
          <a:p>
            <a:r>
              <a:rPr lang="hu-HU" dirty="0"/>
              <a:t>Nem érdemes ezt a két fogalmat használni, mert a szakirodalomban sincs közmegegyezés a jelentésükről, emiatt nem teljesen nyilvánvaló, hogy mit is jelentenek.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016460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let</a:t>
            </a:r>
            <a:r>
              <a:rPr lang="hu-HU" dirty="0"/>
              <a:t> x =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r>
              <a:rPr lang="hu-HU" dirty="0"/>
              <a:t> </a:t>
            </a:r>
            <a:r>
              <a:rPr lang="hu-HU" dirty="0" err="1"/>
              <a:t>id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60839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2062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5804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Szabályos műveletek</a:t>
            </a:r>
          </a:p>
          <a:p>
            <a:r>
              <a:rPr lang="hu-HU" dirty="0"/>
              <a:t>  * Nem lehet szinuszát számolni egy karaktersorozatnak, összeadni egy </a:t>
            </a:r>
            <a:r>
              <a:rPr lang="hu-HU" dirty="0" err="1"/>
              <a:t>struktot</a:t>
            </a:r>
            <a:r>
              <a:rPr lang="hu-HU" dirty="0"/>
              <a:t> és egy lebegőpontost, stb.</a:t>
            </a:r>
          </a:p>
          <a:p>
            <a:r>
              <a:rPr lang="hu-HU" dirty="0"/>
              <a:t>  * Függ a típusrendszertől (JavaScriptben például összeadható karaktersorozat és szám)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550110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83467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755083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0329084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810689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76833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29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81663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30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948912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32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6703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41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4813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A típusellenőrzés a szintaktikai ellenőrzést követi, a szemantikai ellenőrzés része. Környezetfüggetlen módon nem fejezhető ki.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17803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Statikus – fordítási időben</a:t>
            </a:r>
          </a:p>
          <a:p>
            <a:r>
              <a:rPr lang="hu-HU" dirty="0"/>
              <a:t>Dinamikus – futási időben</a:t>
            </a:r>
          </a:p>
          <a:p>
            <a:endParaRPr lang="hu-HU" dirty="0"/>
          </a:p>
          <a:p>
            <a:r>
              <a:rPr lang="hu-HU" dirty="0"/>
              <a:t>Gyenge – Vannak a típusrendszernek gyenge pontjai -&gt; például C-ben azonos méretű </a:t>
            </a:r>
            <a:r>
              <a:rPr lang="hu-HU" dirty="0" err="1"/>
              <a:t>struktor</a:t>
            </a:r>
            <a:r>
              <a:rPr lang="hu-HU" dirty="0"/>
              <a:t> között szabadon </a:t>
            </a:r>
            <a:r>
              <a:rPr lang="hu-HU" dirty="0" err="1"/>
              <a:t>castolhatunk</a:t>
            </a:r>
            <a:r>
              <a:rPr lang="hu-HU" dirty="0"/>
              <a:t>, a </a:t>
            </a:r>
            <a:r>
              <a:rPr lang="hu-HU" dirty="0" err="1"/>
              <a:t>void</a:t>
            </a:r>
            <a:r>
              <a:rPr lang="hu-HU" dirty="0"/>
              <a:t>* jelenthet bármit stb. </a:t>
            </a:r>
            <a:r>
              <a:rPr lang="hu-HU" dirty="0" err="1"/>
              <a:t>Type</a:t>
            </a:r>
            <a:r>
              <a:rPr lang="hu-HU" dirty="0"/>
              <a:t> </a:t>
            </a:r>
            <a:r>
              <a:rPr lang="hu-HU" dirty="0" err="1"/>
              <a:t>coercion</a:t>
            </a:r>
            <a:r>
              <a:rPr lang="hu-HU" dirty="0"/>
              <a:t> JS-ben (=== operátor)</a:t>
            </a:r>
          </a:p>
          <a:p>
            <a:r>
              <a:rPr lang="hu-HU" dirty="0"/>
              <a:t>Erős – Nincs (egyszerű) módunk a típusrendszer kijátszására. Az erősen típusos nyelvek idővel gyakran gyengülnek. </a:t>
            </a:r>
          </a:p>
          <a:p>
            <a:r>
              <a:rPr lang="hu-HU" dirty="0"/>
              <a:t>Nem érdemes ezt a két fogalmat használni, mert a szakirodalomban sincs közmegegyezés a jelentésükről, emiatt nem teljesen nyilvánvaló, hogy mit is jelentenek.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27886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Statikus – fordítási időben</a:t>
            </a:r>
          </a:p>
          <a:p>
            <a:r>
              <a:rPr lang="hu-HU" dirty="0"/>
              <a:t>Dinamikus – futási időben</a:t>
            </a:r>
          </a:p>
          <a:p>
            <a:endParaRPr lang="hu-HU" dirty="0"/>
          </a:p>
          <a:p>
            <a:r>
              <a:rPr lang="hu-HU" dirty="0"/>
              <a:t>Gyenge – Vannak a típusrendszernek gyenge pontjai -&gt; például C-ben azonos méretű </a:t>
            </a:r>
            <a:r>
              <a:rPr lang="hu-HU" dirty="0" err="1"/>
              <a:t>struktor</a:t>
            </a:r>
            <a:r>
              <a:rPr lang="hu-HU" dirty="0"/>
              <a:t> között szabadon </a:t>
            </a:r>
            <a:r>
              <a:rPr lang="hu-HU" dirty="0" err="1"/>
              <a:t>castolhatunk</a:t>
            </a:r>
            <a:r>
              <a:rPr lang="hu-HU" dirty="0"/>
              <a:t>, a </a:t>
            </a:r>
            <a:r>
              <a:rPr lang="hu-HU" dirty="0" err="1"/>
              <a:t>void</a:t>
            </a:r>
            <a:r>
              <a:rPr lang="hu-HU" dirty="0"/>
              <a:t>* jelenthet bármit stb.</a:t>
            </a:r>
          </a:p>
          <a:p>
            <a:r>
              <a:rPr lang="hu-HU" dirty="0"/>
              <a:t>Erős – Nincs (egyszerű) módunk a típusrendszer kijátszására. Az erősen típusos nyelvek idővel gyakran gyengülnek. </a:t>
            </a:r>
          </a:p>
          <a:p>
            <a:r>
              <a:rPr lang="hu-HU" dirty="0"/>
              <a:t>Nem érdemes ezt a két fogalmat használni, mert a szakirodalomban sincs közmegegyezés a jelentésükről, emiatt nem teljesen nyilvánvaló, hogy mit is jelentenek.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42311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Statikus – fordítási időben</a:t>
            </a:r>
          </a:p>
          <a:p>
            <a:r>
              <a:rPr lang="hu-HU" dirty="0"/>
              <a:t>Dinamikus – futási időben</a:t>
            </a:r>
          </a:p>
          <a:p>
            <a:endParaRPr lang="hu-HU" dirty="0"/>
          </a:p>
          <a:p>
            <a:r>
              <a:rPr lang="hu-HU" dirty="0"/>
              <a:t>Gyenge – Vannak a típusrendszernek gyenge pontjai -&gt; például C-ben azonos méretű </a:t>
            </a:r>
            <a:r>
              <a:rPr lang="hu-HU" dirty="0" err="1"/>
              <a:t>struktor</a:t>
            </a:r>
            <a:r>
              <a:rPr lang="hu-HU" dirty="0"/>
              <a:t> között szabadon </a:t>
            </a:r>
            <a:r>
              <a:rPr lang="hu-HU" dirty="0" err="1"/>
              <a:t>castolhatunk</a:t>
            </a:r>
            <a:r>
              <a:rPr lang="hu-HU" dirty="0"/>
              <a:t>, a </a:t>
            </a:r>
            <a:r>
              <a:rPr lang="hu-HU" dirty="0" err="1"/>
              <a:t>void</a:t>
            </a:r>
            <a:r>
              <a:rPr lang="hu-HU" dirty="0"/>
              <a:t>* jelenthet bármit stb.</a:t>
            </a:r>
          </a:p>
          <a:p>
            <a:r>
              <a:rPr lang="hu-HU" dirty="0"/>
              <a:t>Erős – Nincs (egyszerű) módunk a típusrendszer kijátszására. Az erősen típusos nyelvek idővel gyakran gyengülnek. </a:t>
            </a:r>
          </a:p>
          <a:p>
            <a:r>
              <a:rPr lang="hu-HU" dirty="0"/>
              <a:t>Nem érdemes ezt a két fogalmat használni, mert a szakirodalomban sincs közmegegyezés a jelentésükről, emiatt nem teljesen nyilvánvaló, hogy mit is jelentenek.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11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9226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Erősen típusos nyelvekben mindig van típusellenőrzés.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87B55-DBE2-4E65-AD19-5461F976E1E2}" type="slidenum">
              <a:rPr lang="hu-HU" smtClean="0"/>
              <a:t>13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2087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7C72B3F-FE66-47D8-A93C-E5CB5FD009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1855E51-5B55-40A8-B94C-4DA9209B5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53FA2EA-22CA-4527-965D-81BBC3E13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34DBDDF-04E1-4DE2-8296-3BFD7FD28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6F6D3F7-A1FF-48BF-BB6F-DD76F3D34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2334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67183B7-A3C4-403A-9A3F-9907D38B4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83540A1-7DC8-4FE3-B5FF-6C47D9337B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9F9C847-8F2F-4783-B28F-A46185219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B8259A2-3867-4F74-8DB9-5E630F977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BBCBC6B-1CE4-4DDD-836F-7A7E14F4B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9028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FC996C7D-D397-4EEA-BADE-F6C19D1CC6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227F9E3-F5B4-4452-85BA-EDDE7E887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7600964-036A-4AC7-908A-DF491D507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382410A-7457-48E9-AA5E-9EFCAE26E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4B99582-210E-477C-A99C-6F9241093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58070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8C4CAF-59EA-431D-B52A-9E841A551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E368B8D-AC44-491A-B81F-24D7DDADD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B6F6AE0-7C0C-4393-BCA4-9A0F385FB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1113D23-CDB3-4812-A511-C2AABE4AA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08F7986-CADB-4DCE-9364-38286BC91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36218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CEC078-25F3-43CB-9EF6-67ECF3807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F2EE1C7-D2B9-4D35-93D6-CA6446B7F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C54407E-6DBE-48A1-8757-C52CCD907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B7184BD-1677-4CF2-A9FB-91F6CE554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D1409E-1F27-4C5E-98CA-55E9D3854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1085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DBE57B-7F95-44B1-993E-431B2FE6D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E51E688-5C35-4930-8396-B04A75DD39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8457439-F57E-490C-B1C3-F09D649E32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15AC7A9-AD5D-4843-83A5-59C91ECDF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A91F4EA-E75D-42D2-9EC9-3B8170C61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8AC088C-BFE2-4838-9D7C-4C2588890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01209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1BEBF6-4FBF-46CE-BBCA-99210441A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BCBA07D-2898-429E-BB3B-D588747D7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6C5B98F-B818-442A-B3F4-DC2BF0CFC1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46ACC06F-2314-46EE-8427-C3803DA496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BC1A3FCD-765B-4FC5-AC5B-7CDDFB054D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8A1D63FD-B7B0-470C-9045-6DD81C435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F1DDE8D6-B2E5-4C0E-84D6-1967020FC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C5C13B06-1F81-4822-A09C-07357DFB8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1332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4FC31F1-DF06-47FB-8251-D4F7F7FE7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DC0D3CCF-40F4-4559-BC31-850B79744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84AD583-BCDB-4671-A236-486991323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BA5C947-7070-4CCA-BA53-DC3C27C2E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19972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5C59A028-2259-4FC5-945B-892512BB2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4F48764-BCA3-493B-A3E7-7A72C33DD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C27AF458-3B53-45A9-8CAC-37ACE1DED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42019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EA1580-9872-4396-B6F7-16CB747FE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7D9322B-5F93-4DA6-B726-CC526D84C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5C899B1-701D-4D0F-8625-75ED8536E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0680576-56A9-4888-8CEB-96E982E76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0A9F791-3260-4B47-B13B-10A25368C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0B317715-5543-4BF2-879E-D2057562F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14734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4920F6-54D0-454D-AA41-77D38C74E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A169AEB9-0DC9-4E4B-879A-96A195D9C6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39B2132-685C-48B6-AE12-C2DF3A646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1D6434F-6B7B-417C-88B0-B2DC75C39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182B416-8F57-4B55-9E44-CB8513F3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FF15CDF-53E7-4C27-B087-CB3A30DA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8262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F1E243D-BE8C-4F78-AEC4-A2270B355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CEA3473-BAEE-4A4E-B432-5EB07088A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FF6E7A-6766-4936-84F5-3E63A5E010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8CD8C-9974-407C-883A-AA08393A8F8C}" type="datetimeFigureOut">
              <a:rPr lang="hu-HU" smtClean="0"/>
              <a:t>2019. 05. 06.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01EBE30-9493-4A81-B11D-50128FD101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F678117-BCE5-4B9B-9495-8A6CD35230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58AE4-C0A9-4E0D-B538-EC322A7E10D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46845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s.tau.ac.il/~msagiv/courses/apl12/types.pdf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BA1E6A5F-9318-4BB0-B676-652F99D8BF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605" y="0"/>
            <a:ext cx="10372771" cy="6858000"/>
          </a:xfrm>
          <a:prstGeom prst="rect">
            <a:avLst/>
          </a:prstGeom>
        </p:spPr>
      </p:pic>
      <p:sp>
        <p:nvSpPr>
          <p:cNvPr id="5" name="Romboid 4">
            <a:extLst>
              <a:ext uri="{FF2B5EF4-FFF2-40B4-BE49-F238E27FC236}">
                <a16:creationId xmlns:a16="http://schemas.microsoft.com/office/drawing/2014/main" id="{5BFEE27A-F014-40BE-88B6-22B3E4FDF383}"/>
              </a:ext>
            </a:extLst>
          </p:cNvPr>
          <p:cNvSpPr/>
          <p:nvPr/>
        </p:nvSpPr>
        <p:spPr>
          <a:xfrm flipV="1">
            <a:off x="6271210" y="-293311"/>
            <a:ext cx="4884877" cy="7959974"/>
          </a:xfrm>
          <a:prstGeom prst="parallelogram">
            <a:avLst>
              <a:gd name="adj" fmla="val 76625"/>
            </a:avLst>
          </a:prstGeom>
          <a:solidFill>
            <a:srgbClr val="23A7D3">
              <a:alpha val="51765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rgbClr val="702412"/>
              </a:solidFill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B44BD77C-B6DF-43C4-A69F-1EA9AD34FBBA}"/>
              </a:ext>
            </a:extLst>
          </p:cNvPr>
          <p:cNvSpPr/>
          <p:nvPr/>
        </p:nvSpPr>
        <p:spPr>
          <a:xfrm>
            <a:off x="-65988" y="0"/>
            <a:ext cx="64385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6EFDB824-0EF1-4563-931C-3406B8343287}"/>
              </a:ext>
            </a:extLst>
          </p:cNvPr>
          <p:cNvSpPr/>
          <p:nvPr/>
        </p:nvSpPr>
        <p:spPr>
          <a:xfrm>
            <a:off x="764356" y="3516199"/>
            <a:ext cx="7427144" cy="3340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8" name="Romboid 7">
            <a:extLst>
              <a:ext uri="{FF2B5EF4-FFF2-40B4-BE49-F238E27FC236}">
                <a16:creationId xmlns:a16="http://schemas.microsoft.com/office/drawing/2014/main" id="{9C126211-589D-4452-87E9-CFD879B41E5E}"/>
              </a:ext>
            </a:extLst>
          </p:cNvPr>
          <p:cNvSpPr/>
          <p:nvPr/>
        </p:nvSpPr>
        <p:spPr>
          <a:xfrm flipV="1">
            <a:off x="5545318" y="-293311"/>
            <a:ext cx="4884877" cy="7959974"/>
          </a:xfrm>
          <a:prstGeom prst="parallelogram">
            <a:avLst>
              <a:gd name="adj" fmla="val 76625"/>
            </a:avLst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AC4278CE-A404-4C9D-833A-3FBE4BAF496C}"/>
              </a:ext>
            </a:extLst>
          </p:cNvPr>
          <p:cNvSpPr/>
          <p:nvPr/>
        </p:nvSpPr>
        <p:spPr>
          <a:xfrm>
            <a:off x="5544779" y="5186619"/>
            <a:ext cx="3562513" cy="16704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7B7F6E50-78C2-4386-A217-7D565B36770F}"/>
              </a:ext>
            </a:extLst>
          </p:cNvPr>
          <p:cNvSpPr/>
          <p:nvPr/>
        </p:nvSpPr>
        <p:spPr>
          <a:xfrm>
            <a:off x="4662683" y="-2000249"/>
            <a:ext cx="3213740" cy="55889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B89A8EA9-3978-4DC1-A628-201BCF8F9859}"/>
              </a:ext>
            </a:extLst>
          </p:cNvPr>
          <p:cNvSpPr txBox="1">
            <a:spLocks/>
          </p:cNvSpPr>
          <p:nvPr/>
        </p:nvSpPr>
        <p:spPr>
          <a:xfrm>
            <a:off x="327574" y="6026282"/>
            <a:ext cx="6044946" cy="553998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hu-HU" sz="3000" dirty="0">
                <a:solidFill>
                  <a:schemeClr val="bg1"/>
                </a:solidFill>
                <a:latin typeface="Oxygen" panose="02000503000000000000" pitchFamily="2" charset="-18"/>
                <a:cs typeface="Calibri Light"/>
              </a:rPr>
              <a:t>Témavezető: Dr. Pethő Attila</a:t>
            </a:r>
            <a:endParaRPr lang="hu-HU" sz="3000" dirty="0">
              <a:solidFill>
                <a:schemeClr val="bg1"/>
              </a:solidFill>
              <a:latin typeface="Oxygen" panose="02000503000000000000" pitchFamily="2" charset="-18"/>
            </a:endParaRPr>
          </a:p>
        </p:txBody>
      </p:sp>
      <p:pic>
        <p:nvPicPr>
          <p:cNvPr id="15" name="Picture 2" descr="Image result for debreceni egyetem logÃ³">
            <a:extLst>
              <a:ext uri="{FF2B5EF4-FFF2-40B4-BE49-F238E27FC236}">
                <a16:creationId xmlns:a16="http://schemas.microsoft.com/office/drawing/2014/main" id="{3A6D56EB-1538-4870-8CA7-E6841DD28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8224" y="5431503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ím 1">
            <a:extLst>
              <a:ext uri="{FF2B5EF4-FFF2-40B4-BE49-F238E27FC236}">
                <a16:creationId xmlns:a16="http://schemas.microsoft.com/office/drawing/2014/main" id="{7E740D24-CD3E-42F2-A4B6-C372020BA71F}"/>
              </a:ext>
            </a:extLst>
          </p:cNvPr>
          <p:cNvSpPr txBox="1">
            <a:spLocks/>
          </p:cNvSpPr>
          <p:nvPr/>
        </p:nvSpPr>
        <p:spPr>
          <a:xfrm>
            <a:off x="479974" y="2090092"/>
            <a:ext cx="7018964" cy="6174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40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Type</a:t>
            </a:r>
            <a:r>
              <a:rPr lang="hu-HU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hu-HU" sz="40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Inference</a:t>
            </a:r>
            <a:endParaRPr lang="hu-HU" sz="40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C2AFF6F8-0F3E-43B8-97BB-C6AE6FC07D60}"/>
              </a:ext>
            </a:extLst>
          </p:cNvPr>
          <p:cNvCxnSpPr>
            <a:cxnSpLocks/>
          </p:cNvCxnSpPr>
          <p:nvPr/>
        </p:nvCxnSpPr>
        <p:spPr>
          <a:xfrm flipV="1">
            <a:off x="-65988" y="3360489"/>
            <a:ext cx="8417508" cy="1047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ím 1">
            <a:extLst>
              <a:ext uri="{FF2B5EF4-FFF2-40B4-BE49-F238E27FC236}">
                <a16:creationId xmlns:a16="http://schemas.microsoft.com/office/drawing/2014/main" id="{D5CC1176-7B73-4737-A519-EB97D2F3A09A}"/>
              </a:ext>
            </a:extLst>
          </p:cNvPr>
          <p:cNvSpPr txBox="1">
            <a:spLocks/>
          </p:cNvSpPr>
          <p:nvPr/>
        </p:nvSpPr>
        <p:spPr>
          <a:xfrm>
            <a:off x="479974" y="4149943"/>
            <a:ext cx="5058370" cy="12199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hu-HU" sz="27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Bagossy Attila</a:t>
            </a:r>
          </a:p>
        </p:txBody>
      </p:sp>
      <p:sp>
        <p:nvSpPr>
          <p:cNvPr id="22" name="Cím 1">
            <a:extLst>
              <a:ext uri="{FF2B5EF4-FFF2-40B4-BE49-F238E27FC236}">
                <a16:creationId xmlns:a16="http://schemas.microsoft.com/office/drawing/2014/main" id="{2D625712-1CF3-4CB8-8882-089EF4CF5239}"/>
              </a:ext>
            </a:extLst>
          </p:cNvPr>
          <p:cNvSpPr txBox="1">
            <a:spLocks/>
          </p:cNvSpPr>
          <p:nvPr/>
        </p:nvSpPr>
        <p:spPr>
          <a:xfrm>
            <a:off x="479974" y="5516826"/>
            <a:ext cx="6044946" cy="507831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hu-HU" sz="27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Deklaratív programozás</a:t>
            </a:r>
          </a:p>
        </p:txBody>
      </p:sp>
      <p:sp>
        <p:nvSpPr>
          <p:cNvPr id="25" name="Cím 1">
            <a:extLst>
              <a:ext uri="{FF2B5EF4-FFF2-40B4-BE49-F238E27FC236}">
                <a16:creationId xmlns:a16="http://schemas.microsoft.com/office/drawing/2014/main" id="{C547B3D4-CD91-47CA-A768-6E6A288586A1}"/>
              </a:ext>
            </a:extLst>
          </p:cNvPr>
          <p:cNvSpPr txBox="1">
            <a:spLocks/>
          </p:cNvSpPr>
          <p:nvPr/>
        </p:nvSpPr>
        <p:spPr>
          <a:xfrm>
            <a:off x="479974" y="2743045"/>
            <a:ext cx="7018964" cy="6174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3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Típuskövetkeztetés</a:t>
            </a:r>
          </a:p>
        </p:txBody>
      </p:sp>
      <p:sp>
        <p:nvSpPr>
          <p:cNvPr id="28" name="Cím 1">
            <a:extLst>
              <a:ext uri="{FF2B5EF4-FFF2-40B4-BE49-F238E27FC236}">
                <a16:creationId xmlns:a16="http://schemas.microsoft.com/office/drawing/2014/main" id="{6150FE7A-3CF5-4948-B3E8-5619E4894D61}"/>
              </a:ext>
            </a:extLst>
          </p:cNvPr>
          <p:cNvSpPr txBox="1">
            <a:spLocks/>
          </p:cNvSpPr>
          <p:nvPr/>
        </p:nvSpPr>
        <p:spPr>
          <a:xfrm>
            <a:off x="486948" y="5997034"/>
            <a:ext cx="6044946" cy="507831"/>
          </a:xfrm>
          <a:prstGeom prst="rect">
            <a:avLst/>
          </a:prstGeom>
        </p:spPr>
        <p:txBody>
          <a:bodyPr vert="horz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hu-HU" sz="27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2019. május 06.</a:t>
            </a:r>
          </a:p>
        </p:txBody>
      </p:sp>
    </p:spTree>
    <p:extLst>
      <p:ext uri="{BB962C8B-B14F-4D97-AF65-F5344CB8AC3E}">
        <p14:creationId xmlns:p14="http://schemas.microsoft.com/office/powerpoint/2010/main" val="940653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58" y="-61867"/>
            <a:ext cx="6281730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Típusosság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zövegdoboz 16">
            <a:extLst>
              <a:ext uri="{FF2B5EF4-FFF2-40B4-BE49-F238E27FC236}">
                <a16:creationId xmlns:a16="http://schemas.microsoft.com/office/drawing/2014/main" id="{5C470B03-EAB4-476A-B6BB-AB277EAAD754}"/>
              </a:ext>
            </a:extLst>
          </p:cNvPr>
          <p:cNvSpPr txBox="1"/>
          <p:nvPr/>
        </p:nvSpPr>
        <p:spPr>
          <a:xfrm>
            <a:off x="1483023" y="2395022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Statikus és dinamikus típusosság.</a:t>
            </a:r>
          </a:p>
        </p:txBody>
      </p:sp>
      <p:sp>
        <p:nvSpPr>
          <p:cNvPr id="18" name="Tartalom helye 5">
            <a:extLst>
              <a:ext uri="{FF2B5EF4-FFF2-40B4-BE49-F238E27FC236}">
                <a16:creationId xmlns:a16="http://schemas.microsoft.com/office/drawing/2014/main" id="{CF7A2A9A-EF6F-4A24-80F0-F584B3C4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77124"/>
            <a:ext cx="7649818" cy="6267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Mikor ellenőrizzük a típusokat?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50AB626C-E969-48A1-AA55-5CAF9D27052E}"/>
              </a:ext>
            </a:extLst>
          </p:cNvPr>
          <p:cNvSpPr txBox="1"/>
          <p:nvPr/>
        </p:nvSpPr>
        <p:spPr>
          <a:xfrm>
            <a:off x="1483022" y="2849066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 err="1">
                <a:latin typeface="+mj-lt"/>
              </a:rPr>
              <a:t>Static</a:t>
            </a:r>
            <a:r>
              <a:rPr lang="hu-HU" sz="2500" dirty="0">
                <a:latin typeface="+mj-lt"/>
              </a:rPr>
              <a:t> és </a:t>
            </a:r>
            <a:r>
              <a:rPr lang="hu-HU" sz="2500" dirty="0" err="1">
                <a:latin typeface="+mj-lt"/>
              </a:rPr>
              <a:t>dynamic</a:t>
            </a:r>
            <a:r>
              <a:rPr lang="hu-HU" sz="2500" dirty="0">
                <a:latin typeface="+mj-lt"/>
              </a:rPr>
              <a:t> </a:t>
            </a:r>
            <a:r>
              <a:rPr lang="hu-HU" sz="2500" dirty="0" err="1">
                <a:latin typeface="+mj-lt"/>
              </a:rPr>
              <a:t>typing</a:t>
            </a:r>
            <a:r>
              <a:rPr lang="hu-HU" sz="2500" dirty="0">
                <a:latin typeface="+mj-lt"/>
              </a:rPr>
              <a:t>.</a:t>
            </a: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264780C4-4A3A-4151-ADF7-F27A4D311F92}"/>
              </a:ext>
            </a:extLst>
          </p:cNvPr>
          <p:cNvSpPr txBox="1"/>
          <p:nvPr/>
        </p:nvSpPr>
        <p:spPr>
          <a:xfrm>
            <a:off x="1483023" y="4315760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Gyenge és erős típusosság.</a:t>
            </a:r>
          </a:p>
        </p:txBody>
      </p:sp>
      <p:sp>
        <p:nvSpPr>
          <p:cNvPr id="23" name="Tartalom helye 5">
            <a:extLst>
              <a:ext uri="{FF2B5EF4-FFF2-40B4-BE49-F238E27FC236}">
                <a16:creationId xmlns:a16="http://schemas.microsoft.com/office/drawing/2014/main" id="{6CEC5DB9-99C1-4329-8057-967FC7305B5E}"/>
              </a:ext>
            </a:extLst>
          </p:cNvPr>
          <p:cNvSpPr txBox="1">
            <a:spLocks/>
          </p:cNvSpPr>
          <p:nvPr/>
        </p:nvSpPr>
        <p:spPr>
          <a:xfrm>
            <a:off x="838199" y="3797862"/>
            <a:ext cx="7649818" cy="6267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Mennyire szigorú a típusrendszer?</a:t>
            </a:r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4DDCD794-ED81-4804-9932-A15058E33EA7}"/>
              </a:ext>
            </a:extLst>
          </p:cNvPr>
          <p:cNvSpPr txBox="1"/>
          <p:nvPr/>
        </p:nvSpPr>
        <p:spPr>
          <a:xfrm>
            <a:off x="1483022" y="4769804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 err="1">
                <a:latin typeface="+mj-lt"/>
              </a:rPr>
              <a:t>Weak</a:t>
            </a:r>
            <a:r>
              <a:rPr lang="hu-HU" sz="2500" dirty="0">
                <a:latin typeface="+mj-lt"/>
              </a:rPr>
              <a:t> és </a:t>
            </a:r>
            <a:r>
              <a:rPr lang="hu-HU" sz="2500" dirty="0" err="1">
                <a:latin typeface="+mj-lt"/>
              </a:rPr>
              <a:t>strong</a:t>
            </a:r>
            <a:r>
              <a:rPr lang="hu-HU" sz="2500" dirty="0">
                <a:latin typeface="+mj-lt"/>
              </a:rPr>
              <a:t> </a:t>
            </a:r>
            <a:r>
              <a:rPr lang="hu-HU" sz="2500" dirty="0" err="1">
                <a:latin typeface="+mj-lt"/>
              </a:rPr>
              <a:t>typing</a:t>
            </a:r>
            <a:r>
              <a:rPr lang="hu-HU" sz="25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96259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Gyenge típusosság – C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42DA5DAB-D7CA-4D79-8903-8AA9610494C6}"/>
              </a:ext>
            </a:extLst>
          </p:cNvPr>
          <p:cNvSpPr txBox="1"/>
          <p:nvPr/>
        </p:nvSpPr>
        <p:spPr>
          <a:xfrm>
            <a:off x="1059054" y="2921661"/>
            <a:ext cx="101546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 this day, many C programmers believe that strong typing just means pounding extra hard on the keyboard.</a:t>
            </a:r>
            <a:endParaRPr lang="hu-HU" sz="2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095E5C3C-0712-4738-93E3-3BD653F45EAC}"/>
              </a:ext>
            </a:extLst>
          </p:cNvPr>
          <p:cNvSpPr/>
          <p:nvPr/>
        </p:nvSpPr>
        <p:spPr>
          <a:xfrm>
            <a:off x="7259464" y="4186596"/>
            <a:ext cx="38827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sz="3000" dirty="0">
                <a:latin typeface="Noticia Text" panose="02000503060000020004" pitchFamily="2" charset="0"/>
              </a:rPr>
              <a:t>Peter van </a:t>
            </a:r>
            <a:r>
              <a:rPr lang="hu-HU" sz="3000" dirty="0" err="1">
                <a:latin typeface="Noticia Text" panose="02000503060000020004" pitchFamily="2" charset="0"/>
              </a:rPr>
              <a:t>der</a:t>
            </a:r>
            <a:r>
              <a:rPr lang="hu-HU" sz="3000" dirty="0">
                <a:latin typeface="Noticia Text" panose="02000503060000020004" pitchFamily="2" charset="0"/>
              </a:rPr>
              <a:t> Linden</a:t>
            </a:r>
          </a:p>
        </p:txBody>
      </p:sp>
    </p:spTree>
    <p:extLst>
      <p:ext uri="{BB962C8B-B14F-4D97-AF65-F5344CB8AC3E}">
        <p14:creationId xmlns:p14="http://schemas.microsoft.com/office/powerpoint/2010/main" val="1853055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írógép, objektum, beltéri, ülő látható&#10;&#10;Automatikusan generált leírás">
            <a:extLst>
              <a:ext uri="{FF2B5EF4-FFF2-40B4-BE49-F238E27FC236}">
                <a16:creationId xmlns:a16="http://schemas.microsoft.com/office/drawing/2014/main" id="{3855433A-BDBA-49E3-BCDE-942B61C07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5947" cy="6858000"/>
          </a:xfrm>
          <a:prstGeom prst="rect">
            <a:avLst/>
          </a:prstGeom>
        </p:spPr>
      </p:pic>
      <p:sp>
        <p:nvSpPr>
          <p:cNvPr id="4" name="Téglalap 3">
            <a:extLst>
              <a:ext uri="{FF2B5EF4-FFF2-40B4-BE49-F238E27FC236}">
                <a16:creationId xmlns:a16="http://schemas.microsoft.com/office/drawing/2014/main" id="{3C876668-F7F2-412F-A4FA-171248092DF4}"/>
              </a:ext>
            </a:extLst>
          </p:cNvPr>
          <p:cNvSpPr/>
          <p:nvPr/>
        </p:nvSpPr>
        <p:spPr>
          <a:xfrm>
            <a:off x="8289235" y="-963"/>
            <a:ext cx="2848968" cy="37380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7" name="Téglalap 16">
            <a:extLst>
              <a:ext uri="{FF2B5EF4-FFF2-40B4-BE49-F238E27FC236}">
                <a16:creationId xmlns:a16="http://schemas.microsoft.com/office/drawing/2014/main" id="{60CD2D14-5F12-4CCB-AD39-E935E3B3D25A}"/>
              </a:ext>
            </a:extLst>
          </p:cNvPr>
          <p:cNvSpPr/>
          <p:nvPr/>
        </p:nvSpPr>
        <p:spPr>
          <a:xfrm>
            <a:off x="8741018" y="-963"/>
            <a:ext cx="3450982" cy="67827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FF726742-5706-4235-8C9A-2225698DACC4}"/>
              </a:ext>
            </a:extLst>
          </p:cNvPr>
          <p:cNvSpPr/>
          <p:nvPr/>
        </p:nvSpPr>
        <p:spPr>
          <a:xfrm>
            <a:off x="6560598" y="3588672"/>
            <a:ext cx="5631402" cy="3269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Téglalap 19">
            <a:extLst>
              <a:ext uri="{FF2B5EF4-FFF2-40B4-BE49-F238E27FC236}">
                <a16:creationId xmlns:a16="http://schemas.microsoft.com/office/drawing/2014/main" id="{307E865B-8AD1-469E-AE39-B27FD2D8F411}"/>
              </a:ext>
            </a:extLst>
          </p:cNvPr>
          <p:cNvSpPr/>
          <p:nvPr/>
        </p:nvSpPr>
        <p:spPr>
          <a:xfrm>
            <a:off x="5708342" y="5067301"/>
            <a:ext cx="2453643" cy="179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1" name="Derékszögű háromszög 20">
            <a:extLst>
              <a:ext uri="{FF2B5EF4-FFF2-40B4-BE49-F238E27FC236}">
                <a16:creationId xmlns:a16="http://schemas.microsoft.com/office/drawing/2014/main" id="{780F4B82-3960-43B8-AEEB-5D86D61558B9}"/>
              </a:ext>
            </a:extLst>
          </p:cNvPr>
          <p:cNvSpPr/>
          <p:nvPr/>
        </p:nvSpPr>
        <p:spPr>
          <a:xfrm flipH="1">
            <a:off x="6711518" y="506027"/>
            <a:ext cx="1993342" cy="386527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2" name="Picture 2" descr="Image result for debreceni egyetem logÃ³">
            <a:extLst>
              <a:ext uri="{FF2B5EF4-FFF2-40B4-BE49-F238E27FC236}">
                <a16:creationId xmlns:a16="http://schemas.microsoft.com/office/drawing/2014/main" id="{9C6DE162-0BE7-4FE1-9768-A34D55164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74" y="5431503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omboid 15">
            <a:extLst>
              <a:ext uri="{FF2B5EF4-FFF2-40B4-BE49-F238E27FC236}">
                <a16:creationId xmlns:a16="http://schemas.microsoft.com/office/drawing/2014/main" id="{5DEFBF66-787A-43B5-9982-47D8E29E2887}"/>
              </a:ext>
            </a:extLst>
          </p:cNvPr>
          <p:cNvSpPr/>
          <p:nvPr/>
        </p:nvSpPr>
        <p:spPr>
          <a:xfrm>
            <a:off x="3780931" y="-293311"/>
            <a:ext cx="4884877" cy="7959974"/>
          </a:xfrm>
          <a:prstGeom prst="parallelogram">
            <a:avLst>
              <a:gd name="adj" fmla="val 76625"/>
            </a:avLst>
          </a:prstGeom>
          <a:solidFill>
            <a:srgbClr val="23A7D3">
              <a:alpha val="52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9" name="Romboid 18">
            <a:extLst>
              <a:ext uri="{FF2B5EF4-FFF2-40B4-BE49-F238E27FC236}">
                <a16:creationId xmlns:a16="http://schemas.microsoft.com/office/drawing/2014/main" id="{5C3C166C-885C-4F98-8B7A-5DE2BF434ED2}"/>
              </a:ext>
            </a:extLst>
          </p:cNvPr>
          <p:cNvSpPr/>
          <p:nvPr/>
        </p:nvSpPr>
        <p:spPr>
          <a:xfrm>
            <a:off x="4359964" y="-293311"/>
            <a:ext cx="4884877" cy="7959974"/>
          </a:xfrm>
          <a:prstGeom prst="parallelogram">
            <a:avLst>
              <a:gd name="adj" fmla="val 76625"/>
            </a:avLst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Cím 1">
            <a:extLst>
              <a:ext uri="{FF2B5EF4-FFF2-40B4-BE49-F238E27FC236}">
                <a16:creationId xmlns:a16="http://schemas.microsoft.com/office/drawing/2014/main" id="{CB884BE5-E272-4B21-9E83-095D80BC1E14}"/>
              </a:ext>
            </a:extLst>
          </p:cNvPr>
          <p:cNvSpPr txBox="1">
            <a:spLocks/>
          </p:cNvSpPr>
          <p:nvPr/>
        </p:nvSpPr>
        <p:spPr>
          <a:xfrm>
            <a:off x="6679498" y="3398753"/>
            <a:ext cx="5058370" cy="7815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Típuskövetkeztetés</a:t>
            </a:r>
          </a:p>
        </p:txBody>
      </p:sp>
      <p:cxnSp>
        <p:nvCxnSpPr>
          <p:cNvPr id="24" name="Egyenes összekötő 23">
            <a:extLst>
              <a:ext uri="{FF2B5EF4-FFF2-40B4-BE49-F238E27FC236}">
                <a16:creationId xmlns:a16="http://schemas.microsoft.com/office/drawing/2014/main" id="{F70941E4-9A63-4B92-9860-C0FF4F188F3E}"/>
              </a:ext>
            </a:extLst>
          </p:cNvPr>
          <p:cNvCxnSpPr>
            <a:cxnSpLocks/>
          </p:cNvCxnSpPr>
          <p:nvPr/>
        </p:nvCxnSpPr>
        <p:spPr>
          <a:xfrm>
            <a:off x="6096000" y="4103577"/>
            <a:ext cx="6096000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ím 1">
            <a:extLst>
              <a:ext uri="{FF2B5EF4-FFF2-40B4-BE49-F238E27FC236}">
                <a16:creationId xmlns:a16="http://schemas.microsoft.com/office/drawing/2014/main" id="{9ABD9F95-B08B-4D6B-8D96-B943179C9721}"/>
              </a:ext>
            </a:extLst>
          </p:cNvPr>
          <p:cNvSpPr txBox="1">
            <a:spLocks/>
          </p:cNvSpPr>
          <p:nvPr/>
        </p:nvSpPr>
        <p:spPr>
          <a:xfrm>
            <a:off x="6711518" y="4249557"/>
            <a:ext cx="6019485" cy="23511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hu-HU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Miért jó a típuskövetkeztetés?</a:t>
            </a:r>
          </a:p>
          <a:p>
            <a:pPr>
              <a:lnSpc>
                <a:spcPct val="100000"/>
              </a:lnSpc>
            </a:pPr>
            <a:r>
              <a:rPr lang="hu-HU" sz="28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Hindley-Milner</a:t>
            </a:r>
            <a:r>
              <a:rPr lang="hu-HU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típusrendszer</a:t>
            </a:r>
          </a:p>
        </p:txBody>
      </p:sp>
    </p:spTree>
    <p:extLst>
      <p:ext uri="{BB962C8B-B14F-4D97-AF65-F5344CB8AC3E}">
        <p14:creationId xmlns:p14="http://schemas.microsoft.com/office/powerpoint/2010/main" val="3211864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Típuskövetkeztetés és -ellenőrzés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30E6F3D2-7E70-413D-B009-E0EE5A010463}"/>
              </a:ext>
            </a:extLst>
          </p:cNvPr>
          <p:cNvSpPr txBox="1"/>
          <p:nvPr/>
        </p:nvSpPr>
        <p:spPr>
          <a:xfrm>
            <a:off x="1483023" y="2395022"/>
            <a:ext cx="650273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Adott </a:t>
            </a:r>
            <a:r>
              <a:rPr lang="hu-HU" sz="2500" dirty="0" err="1"/>
              <a:t>term</a:t>
            </a:r>
            <a:r>
              <a:rPr lang="hu-HU" sz="2500" dirty="0"/>
              <a:t> esetén meghatározza, hogy a </a:t>
            </a:r>
            <a:r>
              <a:rPr lang="hu-HU" sz="2500" dirty="0" err="1"/>
              <a:t>term</a:t>
            </a:r>
            <a:r>
              <a:rPr lang="hu-HU" sz="2500" dirty="0"/>
              <a:t> </a:t>
            </a:r>
            <a:r>
              <a:rPr lang="hu-HU" sz="2500" dirty="0" err="1"/>
              <a:t>típusozható</a:t>
            </a:r>
            <a:r>
              <a:rPr lang="hu-HU" sz="2500" dirty="0"/>
              <a:t>-e, és amennyiben igen, akkor automatikusan egy típust rendel hozzá.</a:t>
            </a:r>
          </a:p>
        </p:txBody>
      </p:sp>
      <p:sp>
        <p:nvSpPr>
          <p:cNvPr id="10" name="Tartalom helye 5">
            <a:extLst>
              <a:ext uri="{FF2B5EF4-FFF2-40B4-BE49-F238E27FC236}">
                <a16:creationId xmlns:a16="http://schemas.microsoft.com/office/drawing/2014/main" id="{65544D15-C127-4CB2-BCCA-A3D30C20C2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77124"/>
            <a:ext cx="7649818" cy="6267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Típuskövetkeztetés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F3B45046-1455-4994-A9E5-AD0E9D97A49E}"/>
              </a:ext>
            </a:extLst>
          </p:cNvPr>
          <p:cNvSpPr txBox="1"/>
          <p:nvPr/>
        </p:nvSpPr>
        <p:spPr>
          <a:xfrm>
            <a:off x="1483023" y="4315760"/>
            <a:ext cx="650273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Típusannotációkkal ellátott </a:t>
            </a:r>
            <a:r>
              <a:rPr lang="hu-HU" sz="2500" dirty="0" err="1"/>
              <a:t>termről</a:t>
            </a:r>
            <a:r>
              <a:rPr lang="hu-HU" sz="2500" dirty="0"/>
              <a:t> eldönti, hogy megfelelően </a:t>
            </a:r>
            <a:r>
              <a:rPr lang="hu-HU" sz="2500" dirty="0" err="1"/>
              <a:t>típusozott</a:t>
            </a:r>
            <a:r>
              <a:rPr lang="hu-HU" sz="2500" dirty="0"/>
              <a:t> vagy sem.</a:t>
            </a:r>
          </a:p>
        </p:txBody>
      </p:sp>
      <p:sp>
        <p:nvSpPr>
          <p:cNvPr id="12" name="Tartalom helye 5">
            <a:extLst>
              <a:ext uri="{FF2B5EF4-FFF2-40B4-BE49-F238E27FC236}">
                <a16:creationId xmlns:a16="http://schemas.microsoft.com/office/drawing/2014/main" id="{BB52A1DC-97DF-4DF6-B9D1-DF2C9B4F2831}"/>
              </a:ext>
            </a:extLst>
          </p:cNvPr>
          <p:cNvSpPr txBox="1">
            <a:spLocks/>
          </p:cNvSpPr>
          <p:nvPr/>
        </p:nvSpPr>
        <p:spPr>
          <a:xfrm>
            <a:off x="838199" y="3797862"/>
            <a:ext cx="7649818" cy="6267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Típusellenőrzés</a:t>
            </a:r>
          </a:p>
        </p:txBody>
      </p:sp>
    </p:spTree>
    <p:extLst>
      <p:ext uri="{BB962C8B-B14F-4D97-AF65-F5344CB8AC3E}">
        <p14:creationId xmlns:p14="http://schemas.microsoft.com/office/powerpoint/2010/main" val="3707347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Példa – Összeadás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6C065A3A-1EFB-4415-8F67-00127CDBC16B}"/>
              </a:ext>
            </a:extLst>
          </p:cNvPr>
          <p:cNvSpPr txBox="1"/>
          <p:nvPr/>
        </p:nvSpPr>
        <p:spPr>
          <a:xfrm>
            <a:off x="838200" y="2455316"/>
            <a:ext cx="9731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function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addTwo</a:t>
            </a:r>
            <a:r>
              <a:rPr lang="hu-HU" sz="3000" dirty="0">
                <a:latin typeface="IBM Plex Mono" panose="020B0509050203000203" pitchFamily="49" charset="0"/>
              </a:rPr>
              <a:t>(x: int): int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{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    </a:t>
            </a:r>
            <a:r>
              <a:rPr lang="hu-HU" sz="3000" dirty="0" err="1">
                <a:latin typeface="IBM Plex Mono" panose="020B0509050203000203" pitchFamily="49" charset="0"/>
              </a:rPr>
              <a:t>return</a:t>
            </a:r>
            <a:r>
              <a:rPr lang="hu-HU" sz="3000" dirty="0">
                <a:latin typeface="IBM Plex Mono" panose="020B0509050203000203" pitchFamily="49" charset="0"/>
              </a:rPr>
              <a:t> 2 + x;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9837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Példa – Összeadás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6C065A3A-1EFB-4415-8F67-00127CDBC16B}"/>
              </a:ext>
            </a:extLst>
          </p:cNvPr>
          <p:cNvSpPr txBox="1"/>
          <p:nvPr/>
        </p:nvSpPr>
        <p:spPr>
          <a:xfrm>
            <a:off x="838200" y="2455316"/>
            <a:ext cx="9731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function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addTwo</a:t>
            </a:r>
            <a:r>
              <a:rPr lang="hu-HU" sz="3000" dirty="0">
                <a:latin typeface="IBM Plex Mono" panose="020B0509050203000203" pitchFamily="49" charset="0"/>
              </a:rPr>
              <a:t>(x: </a:t>
            </a:r>
            <a:r>
              <a:rPr lang="hu-HU" sz="3000" dirty="0">
                <a:solidFill>
                  <a:srgbClr val="FF0000"/>
                </a:solidFill>
                <a:latin typeface="IBM Plex Mono" panose="020B0509050203000203" pitchFamily="49" charset="0"/>
              </a:rPr>
              <a:t>int</a:t>
            </a:r>
            <a:r>
              <a:rPr lang="hu-HU" sz="3000" dirty="0">
                <a:latin typeface="IBM Plex Mono" panose="020B0509050203000203" pitchFamily="49" charset="0"/>
              </a:rPr>
              <a:t>): </a:t>
            </a:r>
            <a:r>
              <a:rPr lang="hu-HU" sz="3000" dirty="0">
                <a:solidFill>
                  <a:srgbClr val="FF0000"/>
                </a:solidFill>
                <a:latin typeface="IBM Plex Mono" panose="020B0509050203000203" pitchFamily="49" charset="0"/>
              </a:rPr>
              <a:t>int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{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    </a:t>
            </a:r>
            <a:r>
              <a:rPr lang="hu-HU" sz="3000" dirty="0" err="1">
                <a:latin typeface="IBM Plex Mono" panose="020B0509050203000203" pitchFamily="49" charset="0"/>
              </a:rPr>
              <a:t>return</a:t>
            </a:r>
            <a:r>
              <a:rPr lang="hu-HU" sz="3000" dirty="0">
                <a:latin typeface="IBM Plex Mono" panose="020B0509050203000203" pitchFamily="49" charset="0"/>
              </a:rPr>
              <a:t> 2 + x;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8335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>
            <a:extLst>
              <a:ext uri="{FF2B5EF4-FFF2-40B4-BE49-F238E27FC236}">
                <a16:creationId xmlns:a16="http://schemas.microsoft.com/office/drawing/2014/main" id="{26F62B84-41DB-49E3-AEB2-4ED9F1417C8F}"/>
              </a:ext>
            </a:extLst>
          </p:cNvPr>
          <p:cNvSpPr/>
          <p:nvPr/>
        </p:nvSpPr>
        <p:spPr>
          <a:xfrm>
            <a:off x="0" y="4919006"/>
            <a:ext cx="12192000" cy="1938992"/>
          </a:xfrm>
          <a:prstGeom prst="rect">
            <a:avLst/>
          </a:prstGeom>
          <a:solidFill>
            <a:srgbClr val="23A7D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Példa – Összeadás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6C065A3A-1EFB-4415-8F67-00127CDBC16B}"/>
              </a:ext>
            </a:extLst>
          </p:cNvPr>
          <p:cNvSpPr txBox="1"/>
          <p:nvPr/>
        </p:nvSpPr>
        <p:spPr>
          <a:xfrm>
            <a:off x="838200" y="2455316"/>
            <a:ext cx="9731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function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addTwo</a:t>
            </a:r>
            <a:r>
              <a:rPr lang="hu-HU" sz="3000" dirty="0">
                <a:latin typeface="IBM Plex Mono" panose="020B0509050203000203" pitchFamily="49" charset="0"/>
              </a:rPr>
              <a:t>(x: </a:t>
            </a:r>
            <a:r>
              <a:rPr lang="hu-HU" sz="3000" dirty="0">
                <a:solidFill>
                  <a:srgbClr val="FF0000"/>
                </a:solidFill>
                <a:latin typeface="IBM Plex Mono" panose="020B0509050203000203" pitchFamily="49" charset="0"/>
              </a:rPr>
              <a:t>int</a:t>
            </a:r>
            <a:r>
              <a:rPr lang="hu-HU" sz="3000" dirty="0">
                <a:latin typeface="IBM Plex Mono" panose="020B0509050203000203" pitchFamily="49" charset="0"/>
              </a:rPr>
              <a:t>): </a:t>
            </a:r>
            <a:r>
              <a:rPr lang="hu-HU" sz="3000" dirty="0">
                <a:solidFill>
                  <a:srgbClr val="FF0000"/>
                </a:solidFill>
                <a:latin typeface="IBM Plex Mono" panose="020B0509050203000203" pitchFamily="49" charset="0"/>
              </a:rPr>
              <a:t>int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{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    </a:t>
            </a:r>
            <a:r>
              <a:rPr lang="hu-HU" sz="3000" dirty="0" err="1">
                <a:latin typeface="IBM Plex Mono" panose="020B0509050203000203" pitchFamily="49" charset="0"/>
              </a:rPr>
              <a:t>return</a:t>
            </a:r>
            <a:r>
              <a:rPr lang="hu-HU" sz="3000" dirty="0">
                <a:latin typeface="IBM Plex Mono" panose="020B0509050203000203" pitchFamily="49" charset="0"/>
              </a:rPr>
              <a:t> 2 + x;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}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ACD5DB65-AE4C-4B3D-B10C-B757583DB22C}"/>
              </a:ext>
            </a:extLst>
          </p:cNvPr>
          <p:cNvSpPr txBox="1"/>
          <p:nvPr/>
        </p:nvSpPr>
        <p:spPr>
          <a:xfrm>
            <a:off x="838200" y="5021558"/>
            <a:ext cx="938382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700" dirty="0"/>
              <a:t>Tegyük fel, hogy ismert a + operátor szignatúrája: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AA98330-5AFB-4942-9DCD-8F31B09D77F6}"/>
              </a:ext>
            </a:extLst>
          </p:cNvPr>
          <p:cNvSpPr txBox="1"/>
          <p:nvPr/>
        </p:nvSpPr>
        <p:spPr>
          <a:xfrm>
            <a:off x="1271336" y="5562270"/>
            <a:ext cx="87100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 err="1">
                <a:latin typeface="IBM Plex Mono" panose="020B0509050203000203" pitchFamily="49" charset="0"/>
              </a:rPr>
              <a:t>function</a:t>
            </a:r>
            <a:r>
              <a:rPr lang="hu-HU" sz="2500" dirty="0">
                <a:latin typeface="IBM Plex Mono" panose="020B0509050203000203" pitchFamily="49" charset="0"/>
              </a:rPr>
              <a:t> operator+(a: int, y: int): int</a:t>
            </a:r>
          </a:p>
        </p:txBody>
      </p:sp>
    </p:spTree>
    <p:extLst>
      <p:ext uri="{BB962C8B-B14F-4D97-AF65-F5344CB8AC3E}">
        <p14:creationId xmlns:p14="http://schemas.microsoft.com/office/powerpoint/2010/main" val="3990311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>
            <a:extLst>
              <a:ext uri="{FF2B5EF4-FFF2-40B4-BE49-F238E27FC236}">
                <a16:creationId xmlns:a16="http://schemas.microsoft.com/office/drawing/2014/main" id="{26F62B84-41DB-49E3-AEB2-4ED9F1417C8F}"/>
              </a:ext>
            </a:extLst>
          </p:cNvPr>
          <p:cNvSpPr/>
          <p:nvPr/>
        </p:nvSpPr>
        <p:spPr>
          <a:xfrm>
            <a:off x="0" y="4919006"/>
            <a:ext cx="12192000" cy="1938992"/>
          </a:xfrm>
          <a:prstGeom prst="rect">
            <a:avLst/>
          </a:prstGeom>
          <a:solidFill>
            <a:srgbClr val="23A7D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Példa – Összeadás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6C065A3A-1EFB-4415-8F67-00127CDBC16B}"/>
              </a:ext>
            </a:extLst>
          </p:cNvPr>
          <p:cNvSpPr txBox="1"/>
          <p:nvPr/>
        </p:nvSpPr>
        <p:spPr>
          <a:xfrm>
            <a:off x="838200" y="2455316"/>
            <a:ext cx="9731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function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addTwo</a:t>
            </a:r>
            <a:r>
              <a:rPr lang="hu-HU" sz="3000" dirty="0">
                <a:latin typeface="IBM Plex Mono" panose="020B0509050203000203" pitchFamily="49" charset="0"/>
              </a:rPr>
              <a:t>(x) 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{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    </a:t>
            </a:r>
            <a:r>
              <a:rPr lang="hu-HU" sz="3000" dirty="0" err="1">
                <a:latin typeface="IBM Plex Mono" panose="020B0509050203000203" pitchFamily="49" charset="0"/>
              </a:rPr>
              <a:t>return</a:t>
            </a:r>
            <a:r>
              <a:rPr lang="hu-HU" sz="3000" dirty="0">
                <a:latin typeface="IBM Plex Mono" panose="020B0509050203000203" pitchFamily="49" charset="0"/>
              </a:rPr>
              <a:t> 2 + x;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}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ACD5DB65-AE4C-4B3D-B10C-B757583DB22C}"/>
              </a:ext>
            </a:extLst>
          </p:cNvPr>
          <p:cNvSpPr txBox="1"/>
          <p:nvPr/>
        </p:nvSpPr>
        <p:spPr>
          <a:xfrm>
            <a:off x="838200" y="5021558"/>
            <a:ext cx="93838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Tegyük fel, hogy ismert a + operátor szignatúrája: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7AA98330-5AFB-4942-9DCD-8F31B09D77F6}"/>
              </a:ext>
            </a:extLst>
          </p:cNvPr>
          <p:cNvSpPr txBox="1"/>
          <p:nvPr/>
        </p:nvSpPr>
        <p:spPr>
          <a:xfrm>
            <a:off x="1271336" y="5562270"/>
            <a:ext cx="871006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300" dirty="0" err="1">
                <a:latin typeface="IBM Plex Mono" panose="020B0509050203000203" pitchFamily="49" charset="0"/>
              </a:rPr>
              <a:t>function</a:t>
            </a:r>
            <a:r>
              <a:rPr lang="hu-HU" sz="2300" dirty="0">
                <a:latin typeface="IBM Plex Mono" panose="020B0509050203000203" pitchFamily="49" charset="0"/>
              </a:rPr>
              <a:t> operator+(a: int, y: int): int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465C0955-7CAB-451E-A781-8F395C97E043}"/>
              </a:ext>
            </a:extLst>
          </p:cNvPr>
          <p:cNvSpPr txBox="1"/>
          <p:nvPr/>
        </p:nvSpPr>
        <p:spPr>
          <a:xfrm>
            <a:off x="838199" y="6072449"/>
            <a:ext cx="973114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Ekkor az </a:t>
            </a:r>
            <a:r>
              <a:rPr lang="hu-HU" sz="2500" dirty="0" err="1"/>
              <a:t>addTwo</a:t>
            </a:r>
            <a:r>
              <a:rPr lang="hu-HU" sz="2500" dirty="0"/>
              <a:t> függvény szignatúrája automatikusan meghatározható.</a:t>
            </a:r>
          </a:p>
        </p:txBody>
      </p:sp>
    </p:spTree>
    <p:extLst>
      <p:ext uri="{BB962C8B-B14F-4D97-AF65-F5344CB8AC3E}">
        <p14:creationId xmlns:p14="http://schemas.microsoft.com/office/powerpoint/2010/main" val="616822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>
            <a:extLst>
              <a:ext uri="{FF2B5EF4-FFF2-40B4-BE49-F238E27FC236}">
                <a16:creationId xmlns:a16="http://schemas.microsoft.com/office/drawing/2014/main" id="{26F62B84-41DB-49E3-AEB2-4ED9F1417C8F}"/>
              </a:ext>
            </a:extLst>
          </p:cNvPr>
          <p:cNvSpPr/>
          <p:nvPr/>
        </p:nvSpPr>
        <p:spPr>
          <a:xfrm>
            <a:off x="0" y="4919006"/>
            <a:ext cx="12192000" cy="1938992"/>
          </a:xfrm>
          <a:prstGeom prst="rect">
            <a:avLst/>
          </a:prstGeom>
          <a:solidFill>
            <a:srgbClr val="23A7D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Példa – Összeadás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6C065A3A-1EFB-4415-8F67-00127CDBC16B}"/>
              </a:ext>
            </a:extLst>
          </p:cNvPr>
          <p:cNvSpPr txBox="1"/>
          <p:nvPr/>
        </p:nvSpPr>
        <p:spPr>
          <a:xfrm>
            <a:off x="838200" y="2455316"/>
            <a:ext cx="9731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function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addTwo</a:t>
            </a:r>
            <a:r>
              <a:rPr lang="hu-HU" sz="3000" dirty="0">
                <a:latin typeface="IBM Plex Mono" panose="020B0509050203000203" pitchFamily="49" charset="0"/>
              </a:rPr>
              <a:t>(x) 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{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    </a:t>
            </a:r>
            <a:r>
              <a:rPr lang="hu-HU" sz="3000" dirty="0" err="1">
                <a:latin typeface="IBM Plex Mono" panose="020B0509050203000203" pitchFamily="49" charset="0"/>
              </a:rPr>
              <a:t>return</a:t>
            </a:r>
            <a:r>
              <a:rPr lang="hu-HU" sz="3000" dirty="0">
                <a:latin typeface="IBM Plex Mono" panose="020B0509050203000203" pitchFamily="49" charset="0"/>
              </a:rPr>
              <a:t> 2 + x;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}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ACD5DB65-AE4C-4B3D-B10C-B757583DB22C}"/>
              </a:ext>
            </a:extLst>
          </p:cNvPr>
          <p:cNvSpPr txBox="1"/>
          <p:nvPr/>
        </p:nvSpPr>
        <p:spPr>
          <a:xfrm>
            <a:off x="838200" y="5021558"/>
            <a:ext cx="93838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A típuskövetkeztetés nem jelent dinamikus </a:t>
            </a:r>
            <a:r>
              <a:rPr lang="hu-HU" sz="2500" dirty="0" err="1"/>
              <a:t>típusosságot</a:t>
            </a:r>
            <a:r>
              <a:rPr lang="hu-HU" sz="2500" dirty="0"/>
              <a:t>.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CC66CE4C-2BC4-4775-AE3F-E36D2565565E}"/>
              </a:ext>
            </a:extLst>
          </p:cNvPr>
          <p:cNvSpPr txBox="1"/>
          <p:nvPr/>
        </p:nvSpPr>
        <p:spPr>
          <a:xfrm>
            <a:off x="838199" y="5784783"/>
            <a:ext cx="746840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Bár a típusannotációk hiányoznak, azonban minden típus fordítási időben ismert.</a:t>
            </a:r>
          </a:p>
        </p:txBody>
      </p:sp>
    </p:spTree>
    <p:extLst>
      <p:ext uri="{BB962C8B-B14F-4D97-AF65-F5344CB8AC3E}">
        <p14:creationId xmlns:p14="http://schemas.microsoft.com/office/powerpoint/2010/main" val="938501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Miért jó a típuskövetkeztetés?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artalom helye 4">
            <a:extLst>
              <a:ext uri="{FF2B5EF4-FFF2-40B4-BE49-F238E27FC236}">
                <a16:creationId xmlns:a16="http://schemas.microsoft.com/office/drawing/2014/main" id="{48F61362-AAB3-4CD8-8D3F-E6EC37A8F6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Javítja a forráskód olvashatóságát.</a:t>
            </a:r>
          </a:p>
          <a:p>
            <a:pPr lvl="1"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Csökken a szintaktikai zaj, amelyet a rengeteg típusannotáció okoz.</a:t>
            </a:r>
          </a:p>
          <a:p>
            <a:pPr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Növeli a produktivitást.</a:t>
            </a:r>
          </a:p>
          <a:p>
            <a:pPr lvl="1"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 programozónak nem kell a típusannotációk elhelyezésével foglalkoznia.</a:t>
            </a:r>
          </a:p>
          <a:p>
            <a:pPr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Segíti a fejlesztést.</a:t>
            </a:r>
          </a:p>
          <a:p>
            <a:pPr lvl="1"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Az automatikusan kikövetkeztetett típus hibákat jelezhet előre.</a:t>
            </a:r>
          </a:p>
        </p:txBody>
      </p:sp>
    </p:spTree>
    <p:extLst>
      <p:ext uri="{BB962C8B-B14F-4D97-AF65-F5344CB8AC3E}">
        <p14:creationId xmlns:p14="http://schemas.microsoft.com/office/powerpoint/2010/main" val="2139378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erékszögű háromszög 29">
            <a:extLst>
              <a:ext uri="{FF2B5EF4-FFF2-40B4-BE49-F238E27FC236}">
                <a16:creationId xmlns:a16="http://schemas.microsoft.com/office/drawing/2014/main" id="{EBC420FE-9006-4D07-8559-4BADC8372007}"/>
              </a:ext>
            </a:extLst>
          </p:cNvPr>
          <p:cNvSpPr/>
          <p:nvPr/>
        </p:nvSpPr>
        <p:spPr>
          <a:xfrm flipH="1">
            <a:off x="4904358" y="0"/>
            <a:ext cx="1607967" cy="2020118"/>
          </a:xfrm>
          <a:prstGeom prst="rtTriangle">
            <a:avLst/>
          </a:prstGeom>
          <a:solidFill>
            <a:srgbClr val="FAFAFA"/>
          </a:soli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9" name="Kép 28" descr="A képen csésze, kávé, asztal, ital látható&#10;&#10;Automatikusan generált leírás">
            <a:extLst>
              <a:ext uri="{FF2B5EF4-FFF2-40B4-BE49-F238E27FC236}">
                <a16:creationId xmlns:a16="http://schemas.microsoft.com/office/drawing/2014/main" id="{3A7B6937-8F5E-47C5-89BC-8AEAA17AD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27" y="-1126160"/>
            <a:ext cx="5861869" cy="8792805"/>
          </a:xfrm>
          <a:prstGeom prst="rect">
            <a:avLst/>
          </a:prstGeom>
        </p:spPr>
      </p:pic>
      <p:sp>
        <p:nvSpPr>
          <p:cNvPr id="17" name="Téglalap 16">
            <a:extLst>
              <a:ext uri="{FF2B5EF4-FFF2-40B4-BE49-F238E27FC236}">
                <a16:creationId xmlns:a16="http://schemas.microsoft.com/office/drawing/2014/main" id="{60CD2D14-5F12-4CCB-AD39-E935E3B3D25A}"/>
              </a:ext>
            </a:extLst>
          </p:cNvPr>
          <p:cNvSpPr/>
          <p:nvPr/>
        </p:nvSpPr>
        <p:spPr>
          <a:xfrm>
            <a:off x="8741018" y="-963"/>
            <a:ext cx="3450982" cy="67827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FF726742-5706-4235-8C9A-2225698DACC4}"/>
              </a:ext>
            </a:extLst>
          </p:cNvPr>
          <p:cNvSpPr/>
          <p:nvPr/>
        </p:nvSpPr>
        <p:spPr>
          <a:xfrm>
            <a:off x="6560598" y="3588672"/>
            <a:ext cx="5631402" cy="3269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Téglalap 19">
            <a:extLst>
              <a:ext uri="{FF2B5EF4-FFF2-40B4-BE49-F238E27FC236}">
                <a16:creationId xmlns:a16="http://schemas.microsoft.com/office/drawing/2014/main" id="{307E865B-8AD1-469E-AE39-B27FD2D8F411}"/>
              </a:ext>
            </a:extLst>
          </p:cNvPr>
          <p:cNvSpPr/>
          <p:nvPr/>
        </p:nvSpPr>
        <p:spPr>
          <a:xfrm>
            <a:off x="5708342" y="5067301"/>
            <a:ext cx="2453643" cy="1790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1" name="Derékszögű háromszög 20">
            <a:extLst>
              <a:ext uri="{FF2B5EF4-FFF2-40B4-BE49-F238E27FC236}">
                <a16:creationId xmlns:a16="http://schemas.microsoft.com/office/drawing/2014/main" id="{780F4B82-3960-43B8-AEEB-5D86D61558B9}"/>
              </a:ext>
            </a:extLst>
          </p:cNvPr>
          <p:cNvSpPr/>
          <p:nvPr/>
        </p:nvSpPr>
        <p:spPr>
          <a:xfrm flipH="1">
            <a:off x="6711518" y="506027"/>
            <a:ext cx="1993342" cy="386527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2" name="Picture 2" descr="Image result for debreceni egyetem logÃ³">
            <a:extLst>
              <a:ext uri="{FF2B5EF4-FFF2-40B4-BE49-F238E27FC236}">
                <a16:creationId xmlns:a16="http://schemas.microsoft.com/office/drawing/2014/main" id="{9C6DE162-0BE7-4FE1-9768-A34D55164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74" y="5431503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églalap 30">
            <a:extLst>
              <a:ext uri="{FF2B5EF4-FFF2-40B4-BE49-F238E27FC236}">
                <a16:creationId xmlns:a16="http://schemas.microsoft.com/office/drawing/2014/main" id="{5E8777E0-0E35-415E-A1C2-D09B9E196D14}"/>
              </a:ext>
            </a:extLst>
          </p:cNvPr>
          <p:cNvSpPr/>
          <p:nvPr/>
        </p:nvSpPr>
        <p:spPr>
          <a:xfrm>
            <a:off x="5515276" y="0"/>
            <a:ext cx="1870125" cy="1453413"/>
          </a:xfrm>
          <a:prstGeom prst="rect">
            <a:avLst/>
          </a:prstGeom>
          <a:solidFill>
            <a:srgbClr val="F9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2" name="Téglalap 31">
            <a:extLst>
              <a:ext uri="{FF2B5EF4-FFF2-40B4-BE49-F238E27FC236}">
                <a16:creationId xmlns:a16="http://schemas.microsoft.com/office/drawing/2014/main" id="{16BD885C-4393-4FCB-B722-8DD5EFCE69C1}"/>
              </a:ext>
            </a:extLst>
          </p:cNvPr>
          <p:cNvSpPr/>
          <p:nvPr/>
        </p:nvSpPr>
        <p:spPr>
          <a:xfrm>
            <a:off x="4752140" y="1326596"/>
            <a:ext cx="1993342" cy="1453413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6" name="Romboid 15">
            <a:extLst>
              <a:ext uri="{FF2B5EF4-FFF2-40B4-BE49-F238E27FC236}">
                <a16:creationId xmlns:a16="http://schemas.microsoft.com/office/drawing/2014/main" id="{5DEFBF66-787A-43B5-9982-47D8E29E2887}"/>
              </a:ext>
            </a:extLst>
          </p:cNvPr>
          <p:cNvSpPr/>
          <p:nvPr/>
        </p:nvSpPr>
        <p:spPr>
          <a:xfrm>
            <a:off x="3780931" y="-293311"/>
            <a:ext cx="4884877" cy="7959974"/>
          </a:xfrm>
          <a:prstGeom prst="parallelogram">
            <a:avLst>
              <a:gd name="adj" fmla="val 76625"/>
            </a:avLst>
          </a:prstGeom>
          <a:solidFill>
            <a:srgbClr val="23A7D3">
              <a:alpha val="52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9" name="Romboid 18">
            <a:extLst>
              <a:ext uri="{FF2B5EF4-FFF2-40B4-BE49-F238E27FC236}">
                <a16:creationId xmlns:a16="http://schemas.microsoft.com/office/drawing/2014/main" id="{5C3C166C-885C-4F98-8B7A-5DE2BF434ED2}"/>
              </a:ext>
            </a:extLst>
          </p:cNvPr>
          <p:cNvSpPr/>
          <p:nvPr/>
        </p:nvSpPr>
        <p:spPr>
          <a:xfrm>
            <a:off x="4359964" y="-293311"/>
            <a:ext cx="4884877" cy="7959974"/>
          </a:xfrm>
          <a:prstGeom prst="parallelogram">
            <a:avLst>
              <a:gd name="adj" fmla="val 76625"/>
            </a:avLst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Cím 1">
            <a:extLst>
              <a:ext uri="{FF2B5EF4-FFF2-40B4-BE49-F238E27FC236}">
                <a16:creationId xmlns:a16="http://schemas.microsoft.com/office/drawing/2014/main" id="{CB884BE5-E272-4B21-9E83-095D80BC1E14}"/>
              </a:ext>
            </a:extLst>
          </p:cNvPr>
          <p:cNvSpPr txBox="1">
            <a:spLocks/>
          </p:cNvSpPr>
          <p:nvPr/>
        </p:nvSpPr>
        <p:spPr>
          <a:xfrm>
            <a:off x="6679498" y="3398753"/>
            <a:ext cx="5058370" cy="7815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Bevezetés</a:t>
            </a:r>
          </a:p>
        </p:txBody>
      </p:sp>
      <p:cxnSp>
        <p:nvCxnSpPr>
          <p:cNvPr id="24" name="Egyenes összekötő 23">
            <a:extLst>
              <a:ext uri="{FF2B5EF4-FFF2-40B4-BE49-F238E27FC236}">
                <a16:creationId xmlns:a16="http://schemas.microsoft.com/office/drawing/2014/main" id="{F70941E4-9A63-4B92-9860-C0FF4F188F3E}"/>
              </a:ext>
            </a:extLst>
          </p:cNvPr>
          <p:cNvCxnSpPr>
            <a:cxnSpLocks/>
          </p:cNvCxnSpPr>
          <p:nvPr/>
        </p:nvCxnSpPr>
        <p:spPr>
          <a:xfrm>
            <a:off x="6096000" y="4103577"/>
            <a:ext cx="6096000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ím 1">
            <a:extLst>
              <a:ext uri="{FF2B5EF4-FFF2-40B4-BE49-F238E27FC236}">
                <a16:creationId xmlns:a16="http://schemas.microsoft.com/office/drawing/2014/main" id="{9ABD9F95-B08B-4D6B-8D96-B943179C9721}"/>
              </a:ext>
            </a:extLst>
          </p:cNvPr>
          <p:cNvSpPr txBox="1">
            <a:spLocks/>
          </p:cNvSpPr>
          <p:nvPr/>
        </p:nvSpPr>
        <p:spPr>
          <a:xfrm>
            <a:off x="6711518" y="4249557"/>
            <a:ext cx="6019485" cy="23511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hu-HU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</a:t>
            </a:r>
          </a:p>
          <a:p>
            <a:pPr>
              <a:lnSpc>
                <a:spcPct val="100000"/>
              </a:lnSpc>
            </a:pPr>
            <a:r>
              <a:rPr lang="hu-HU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Erős és gyenge típusosság</a:t>
            </a:r>
          </a:p>
          <a:p>
            <a:pPr>
              <a:lnSpc>
                <a:spcPct val="100000"/>
              </a:lnSpc>
            </a:pPr>
            <a:r>
              <a:rPr lang="hu-HU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Statikus és dinamikus típusosság</a:t>
            </a:r>
          </a:p>
        </p:txBody>
      </p:sp>
    </p:spTree>
    <p:extLst>
      <p:ext uri="{BB962C8B-B14F-4D97-AF65-F5344CB8AC3E}">
        <p14:creationId xmlns:p14="http://schemas.microsoft.com/office/powerpoint/2010/main" val="1532441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332" y="-61867"/>
            <a:ext cx="5979982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sz="40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Hindley-Milner</a:t>
            </a:r>
            <a:r>
              <a:rPr lang="hu-HU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következtetés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artalom helye 4">
            <a:extLst>
              <a:ext uri="{FF2B5EF4-FFF2-40B4-BE49-F238E27FC236}">
                <a16:creationId xmlns:a16="http://schemas.microsoft.com/office/drawing/2014/main" id="{615023A8-AA39-4D7D-858E-8CE6EFEF26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10515599" cy="5032373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Alfred </a:t>
            </a:r>
            <a:r>
              <a:rPr lang="hu-HU" sz="2500" dirty="0" err="1">
                <a:ea typeface="Open Sans" panose="020B0606030504020204" pitchFamily="34" charset="0"/>
                <a:cs typeface="Open Sans" panose="020B0606030504020204" pitchFamily="34" charset="0"/>
              </a:rPr>
              <a:t>Tarski</a:t>
            </a: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 már az 1920-as években alkalmazott</a:t>
            </a:r>
            <a:b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valamiféle illesztést.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sz="2500" dirty="0" err="1">
                <a:ea typeface="Open Sans" panose="020B0606030504020204" pitchFamily="34" charset="0"/>
                <a:cs typeface="Open Sans" panose="020B0606030504020204" pitchFamily="34" charset="0"/>
              </a:rPr>
              <a:t>Carew</a:t>
            </a: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 Meredith már az 1950-es években használt</a:t>
            </a:r>
            <a:b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egy hasonló algoritmust.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Típuskövetkeztetést </a:t>
            </a:r>
            <a:r>
              <a:rPr lang="hu-HU" sz="2500" dirty="0" err="1">
                <a:ea typeface="Open Sans" panose="020B0606030504020204" pitchFamily="34" charset="0"/>
                <a:cs typeface="Open Sans" panose="020B0606030504020204" pitchFamily="34" charset="0"/>
              </a:rPr>
              <a:t>Haskell</a:t>
            </a: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 Curry is leírt 1958-ban</a:t>
            </a:r>
            <a:b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 az egyszerű típusos </a:t>
            </a:r>
            <a:r>
              <a:rPr lang="el-GR" sz="2500" dirty="0"/>
              <a:t>λ</a:t>
            </a:r>
            <a:r>
              <a:rPr lang="hu-HU" sz="2500" dirty="0"/>
              <a:t>-kalkulusra.</a:t>
            </a:r>
            <a:endParaRPr lang="hu-HU" sz="25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Roger </a:t>
            </a:r>
            <a:r>
              <a:rPr lang="hu-HU" sz="2500" dirty="0" err="1">
                <a:ea typeface="Open Sans" panose="020B0606030504020204" pitchFamily="34" charset="0"/>
                <a:cs typeface="Open Sans" panose="020B0606030504020204" pitchFamily="34" charset="0"/>
              </a:rPr>
              <a:t>Hindley</a:t>
            </a: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 1967-ben írta le Curry algoritmusának kibővített változatát.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Robin </a:t>
            </a:r>
            <a:r>
              <a:rPr lang="hu-HU" sz="2500" dirty="0" err="1">
                <a:ea typeface="Open Sans" panose="020B0606030504020204" pitchFamily="34" charset="0"/>
                <a:cs typeface="Open Sans" panose="020B0606030504020204" pitchFamily="34" charset="0"/>
              </a:rPr>
              <a:t>Milner</a:t>
            </a: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 1978-ban fedezte fel/találta fel újra.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Luis </a:t>
            </a:r>
            <a:r>
              <a:rPr lang="hu-HU" sz="2500" dirty="0" err="1">
                <a:ea typeface="Open Sans" panose="020B0606030504020204" pitchFamily="34" charset="0"/>
                <a:cs typeface="Open Sans" panose="020B0606030504020204" pitchFamily="34" charset="0"/>
              </a:rPr>
              <a:t>Damas</a:t>
            </a:r>
            <a:r>
              <a:rPr lang="hu-HU" sz="2500" dirty="0">
                <a:ea typeface="Open Sans" panose="020B0606030504020204" pitchFamily="34" charset="0"/>
                <a:cs typeface="Open Sans" panose="020B0606030504020204" pitchFamily="34" charset="0"/>
              </a:rPr>
              <a:t> 1982-ben bizonyította az algoritmus teljességét.</a:t>
            </a:r>
          </a:p>
        </p:txBody>
      </p:sp>
    </p:spTree>
    <p:extLst>
      <p:ext uri="{BB962C8B-B14F-4D97-AF65-F5344CB8AC3E}">
        <p14:creationId xmlns:p14="http://schemas.microsoft.com/office/powerpoint/2010/main" val="41195681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332" y="-61867"/>
            <a:ext cx="5979982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sz="40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Hindley-Milner</a:t>
            </a:r>
            <a:r>
              <a:rPr lang="hu-HU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következtetés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artalom helye 4">
            <a:extLst>
              <a:ext uri="{FF2B5EF4-FFF2-40B4-BE49-F238E27FC236}">
                <a16:creationId xmlns:a16="http://schemas.microsoft.com/office/drawing/2014/main" id="{615023A8-AA39-4D7D-858E-8CE6EFEF26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Mindig a legáltalánosabb típust határozza meg.</a:t>
            </a:r>
          </a:p>
          <a:p>
            <a:pPr lvl="1"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i="1" dirty="0" err="1">
                <a:ea typeface="Open Sans" panose="020B0606030504020204" pitchFamily="34" charset="0"/>
                <a:cs typeface="Open Sans" panose="020B0606030504020204" pitchFamily="34" charset="0"/>
              </a:rPr>
              <a:t>Principal</a:t>
            </a: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 vagy </a:t>
            </a:r>
            <a:r>
              <a:rPr lang="hu-HU" i="1" dirty="0">
                <a:ea typeface="Open Sans" panose="020B0606030504020204" pitchFamily="34" charset="0"/>
                <a:cs typeface="Open Sans" panose="020B0606030504020204" pitchFamily="34" charset="0"/>
              </a:rPr>
              <a:t>most </a:t>
            </a:r>
            <a:r>
              <a:rPr lang="hu-HU" i="1" dirty="0" err="1">
                <a:ea typeface="Open Sans" panose="020B0606030504020204" pitchFamily="34" charset="0"/>
                <a:cs typeface="Open Sans" panose="020B0606030504020204" pitchFamily="34" charset="0"/>
              </a:rPr>
              <a:t>general</a:t>
            </a:r>
            <a:r>
              <a:rPr lang="hu-HU" i="1" dirty="0"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i="1" dirty="0" err="1">
                <a:ea typeface="Open Sans" panose="020B0606030504020204" pitchFamily="34" charset="0"/>
                <a:cs typeface="Open Sans" panose="020B0606030504020204" pitchFamily="34" charset="0"/>
              </a:rPr>
              <a:t>type</a:t>
            </a:r>
            <a:r>
              <a:rPr lang="hu-HU" i="1" dirty="0"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Nem szükséges típusannotációk hozzáadása, azokat</a:t>
            </a:r>
            <a:b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az algoritmus automatikus meghatározza.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Futási ideje a legtöbb, valós programra lineáris a program méretével.</a:t>
            </a:r>
          </a:p>
        </p:txBody>
      </p:sp>
    </p:spTree>
    <p:extLst>
      <p:ext uri="{BB962C8B-B14F-4D97-AF65-F5344CB8AC3E}">
        <p14:creationId xmlns:p14="http://schemas.microsoft.com/office/powerpoint/2010/main" val="4168712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Algoritmus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artalom helye 4">
            <a:extLst>
              <a:ext uri="{FF2B5EF4-FFF2-40B4-BE49-F238E27FC236}">
                <a16:creationId xmlns:a16="http://schemas.microsoft.com/office/drawing/2014/main" id="{48F61362-AAB3-4CD8-8D3F-E6EC37A8F6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 marL="514350" indent="-514350">
              <a:spcAft>
                <a:spcPts val="500"/>
              </a:spcAft>
              <a:buFont typeface="+mj-lt"/>
              <a:buAutoNum type="arabicPeriod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Szintaktikai elemzéssel építsünk fel egy absztrakt szintaxisfát (AST).</a:t>
            </a:r>
          </a:p>
          <a:p>
            <a:pPr marL="514350" indent="-514350">
              <a:spcAft>
                <a:spcPts val="500"/>
              </a:spcAft>
              <a:buFont typeface="+mj-lt"/>
              <a:buAutoNum type="arabicPeriod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 fa leveleihez rendeljünk típusváltozókat.</a:t>
            </a:r>
          </a:p>
          <a:p>
            <a:pPr marL="514350" indent="-514350">
              <a:spcAft>
                <a:spcPts val="500"/>
              </a:spcAft>
              <a:buFont typeface="+mj-lt"/>
              <a:buAutoNum type="arabicPeriod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Készítsünk egy típus-egyenletrendszert:</a:t>
            </a:r>
          </a:p>
          <a:p>
            <a:pPr lvl="1">
              <a:spcAft>
                <a:spcPts val="500"/>
              </a:spcAft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 literálok, beépített operátorok, beépített függvények, már </a:t>
            </a:r>
            <a:r>
              <a:rPr lang="hu-HU" dirty="0" err="1">
                <a:ea typeface="Open Sans" panose="020B0606030504020204" pitchFamily="34" charset="0"/>
                <a:cs typeface="Open Sans" panose="020B0606030504020204" pitchFamily="34" charset="0"/>
              </a:rPr>
              <a:t>típusozott</a:t>
            </a: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 termek típusai ismertként fognak megjelenni.</a:t>
            </a:r>
          </a:p>
          <a:p>
            <a:pPr lvl="1">
              <a:spcAft>
                <a:spcPts val="500"/>
              </a:spcAft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 fa felépítésének megfelelően adunk hozzá további egyenleteket.</a:t>
            </a:r>
          </a:p>
          <a:p>
            <a:pPr marL="514350" indent="-514350">
              <a:spcAft>
                <a:spcPts val="500"/>
              </a:spcAft>
              <a:buFont typeface="+mj-lt"/>
              <a:buAutoNum type="arabicPeriod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Illesztéssel oldjuk meg az egyenletrendszert.</a:t>
            </a:r>
          </a:p>
          <a:p>
            <a:pPr marL="514350" indent="-514350">
              <a:spcAft>
                <a:spcPts val="1800"/>
              </a:spcAft>
              <a:buFont typeface="+mj-lt"/>
              <a:buAutoNum type="arabicPeriod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Határozzuk meg a legfelső szintű típust.</a:t>
            </a:r>
          </a:p>
        </p:txBody>
      </p:sp>
    </p:spTree>
    <p:extLst>
      <p:ext uri="{BB962C8B-B14F-4D97-AF65-F5344CB8AC3E}">
        <p14:creationId xmlns:p14="http://schemas.microsoft.com/office/powerpoint/2010/main" val="2714800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Példa – Összeadás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6C065A3A-1EFB-4415-8F67-00127CDBC16B}"/>
              </a:ext>
            </a:extLst>
          </p:cNvPr>
          <p:cNvSpPr txBox="1"/>
          <p:nvPr/>
        </p:nvSpPr>
        <p:spPr>
          <a:xfrm>
            <a:off x="838200" y="1826152"/>
            <a:ext cx="9731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function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addTwo</a:t>
            </a:r>
            <a:r>
              <a:rPr lang="hu-HU" sz="3000" dirty="0">
                <a:latin typeface="IBM Plex Mono" panose="020B0509050203000203" pitchFamily="49" charset="0"/>
              </a:rPr>
              <a:t>(x) 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{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    </a:t>
            </a:r>
            <a:r>
              <a:rPr lang="hu-HU" sz="3000" dirty="0" err="1">
                <a:latin typeface="IBM Plex Mono" panose="020B0509050203000203" pitchFamily="49" charset="0"/>
              </a:rPr>
              <a:t>return</a:t>
            </a:r>
            <a:r>
              <a:rPr lang="hu-HU" sz="3000" dirty="0">
                <a:latin typeface="IBM Plex Mono" panose="020B0509050203000203" pitchFamily="49" charset="0"/>
              </a:rPr>
              <a:t> 2 + x;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}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6BD0F88B-55D1-4001-ADE0-15ACC4254208}"/>
              </a:ext>
            </a:extLst>
          </p:cNvPr>
          <p:cNvSpPr txBox="1"/>
          <p:nvPr/>
        </p:nvSpPr>
        <p:spPr>
          <a:xfrm>
            <a:off x="838200" y="4672753"/>
            <a:ext cx="97311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addTwo</a:t>
            </a:r>
            <a:r>
              <a:rPr lang="hu-HU" sz="3000" dirty="0">
                <a:latin typeface="IBM Plex Mono" panose="020B0509050203000203" pitchFamily="49" charset="0"/>
              </a:rPr>
              <a:t> = x =&gt; 2 + x</a:t>
            </a:r>
          </a:p>
        </p:txBody>
      </p:sp>
    </p:spTree>
    <p:extLst>
      <p:ext uri="{BB962C8B-B14F-4D97-AF65-F5344CB8AC3E}">
        <p14:creationId xmlns:p14="http://schemas.microsoft.com/office/powerpoint/2010/main" val="3028300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Legáltalánosabb típus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6C065A3A-1EFB-4415-8F67-00127CDBC16B}"/>
              </a:ext>
            </a:extLst>
          </p:cNvPr>
          <p:cNvSpPr txBox="1"/>
          <p:nvPr/>
        </p:nvSpPr>
        <p:spPr>
          <a:xfrm>
            <a:off x="838200" y="1826152"/>
            <a:ext cx="97311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/>
              <a:t>Ugyanazon </a:t>
            </a:r>
            <a:r>
              <a:rPr lang="hu-HU" sz="3000" dirty="0" err="1"/>
              <a:t>term</a:t>
            </a:r>
            <a:r>
              <a:rPr lang="hu-HU" sz="3000" dirty="0"/>
              <a:t> többféleképpen is </a:t>
            </a:r>
            <a:r>
              <a:rPr lang="hu-HU" sz="3000" dirty="0" err="1"/>
              <a:t>típusozható</a:t>
            </a:r>
            <a:r>
              <a:rPr lang="hu-HU" sz="3000" dirty="0"/>
              <a:t>.</a:t>
            </a:r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08C5F2EB-9368-4DED-80FC-6BD1073E16CC}"/>
              </a:ext>
            </a:extLst>
          </p:cNvPr>
          <p:cNvSpPr/>
          <p:nvPr/>
        </p:nvSpPr>
        <p:spPr>
          <a:xfrm>
            <a:off x="838200" y="2749014"/>
            <a:ext cx="641714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length</a:t>
            </a:r>
            <a:r>
              <a:rPr lang="hu-HU" sz="3000" dirty="0">
                <a:latin typeface="IBM Plex Mono" panose="020B0509050203000203" pitchFamily="49" charset="0"/>
              </a:rPr>
              <a:t> [] = 0</a:t>
            </a:r>
          </a:p>
          <a:p>
            <a:r>
              <a:rPr lang="hu-HU" sz="3000" dirty="0" err="1">
                <a:latin typeface="IBM Plex Mono" panose="020B0509050203000203" pitchFamily="49" charset="0"/>
              </a:rPr>
              <a:t>length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xs:x</a:t>
            </a:r>
            <a:r>
              <a:rPr lang="hu-HU" sz="3000" dirty="0">
                <a:latin typeface="IBM Plex Mono" panose="020B0509050203000203" pitchFamily="49" charset="0"/>
              </a:rPr>
              <a:t> = 1 + </a:t>
            </a:r>
            <a:r>
              <a:rPr lang="hu-HU" sz="3000" dirty="0" err="1">
                <a:latin typeface="IBM Plex Mono" panose="020B0509050203000203" pitchFamily="49" charset="0"/>
              </a:rPr>
              <a:t>length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xs</a:t>
            </a:r>
            <a:endParaRPr lang="hu-HU" sz="3000" dirty="0">
              <a:latin typeface="IBM Plex Mono" panose="020B0509050203000203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32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Legáltalánosabb típus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6C065A3A-1EFB-4415-8F67-00127CDBC16B}"/>
              </a:ext>
            </a:extLst>
          </p:cNvPr>
          <p:cNvSpPr txBox="1"/>
          <p:nvPr/>
        </p:nvSpPr>
        <p:spPr>
          <a:xfrm>
            <a:off x="838200" y="1826152"/>
            <a:ext cx="97311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/>
              <a:t>Ugyanazon </a:t>
            </a:r>
            <a:r>
              <a:rPr lang="hu-HU" sz="3000" dirty="0" err="1"/>
              <a:t>term</a:t>
            </a:r>
            <a:r>
              <a:rPr lang="hu-HU" sz="3000" dirty="0"/>
              <a:t> többféleképpen is </a:t>
            </a:r>
            <a:r>
              <a:rPr lang="hu-HU" sz="3000" dirty="0" err="1"/>
              <a:t>típusozható</a:t>
            </a:r>
            <a:r>
              <a:rPr lang="hu-HU" sz="3000" dirty="0"/>
              <a:t>.</a:t>
            </a:r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08C5F2EB-9368-4DED-80FC-6BD1073E16CC}"/>
              </a:ext>
            </a:extLst>
          </p:cNvPr>
          <p:cNvSpPr/>
          <p:nvPr/>
        </p:nvSpPr>
        <p:spPr>
          <a:xfrm>
            <a:off x="838200" y="2749014"/>
            <a:ext cx="641714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length</a:t>
            </a:r>
            <a:r>
              <a:rPr lang="hu-HU" sz="3000" dirty="0">
                <a:latin typeface="IBM Plex Mono" panose="020B0509050203000203" pitchFamily="49" charset="0"/>
              </a:rPr>
              <a:t> [] = 0</a:t>
            </a:r>
          </a:p>
          <a:p>
            <a:r>
              <a:rPr lang="hu-HU" sz="3000" dirty="0" err="1">
                <a:latin typeface="IBM Plex Mono" panose="020B0509050203000203" pitchFamily="49" charset="0"/>
              </a:rPr>
              <a:t>length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xs:x</a:t>
            </a:r>
            <a:r>
              <a:rPr lang="hu-HU" sz="3000" dirty="0">
                <a:latin typeface="IBM Plex Mono" panose="020B0509050203000203" pitchFamily="49" charset="0"/>
              </a:rPr>
              <a:t> = 1 + </a:t>
            </a:r>
            <a:r>
              <a:rPr lang="hu-HU" sz="3000" dirty="0" err="1">
                <a:latin typeface="IBM Plex Mono" panose="020B0509050203000203" pitchFamily="49" charset="0"/>
              </a:rPr>
              <a:t>length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xs</a:t>
            </a:r>
            <a:endParaRPr lang="hu-HU" sz="3000" dirty="0">
              <a:latin typeface="IBM Plex Mono" panose="020B0509050203000203" pitchFamily="49" charset="0"/>
            </a:endParaRP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FFBC4759-2A73-41AE-9E38-F5EFFFD727E6}"/>
              </a:ext>
            </a:extLst>
          </p:cNvPr>
          <p:cNvSpPr/>
          <p:nvPr/>
        </p:nvSpPr>
        <p:spPr>
          <a:xfrm>
            <a:off x="838199" y="4133541"/>
            <a:ext cx="395518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3000" dirty="0">
                <a:latin typeface="IBM Plex Mono" panose="020B0509050203000203" pitchFamily="49" charset="0"/>
              </a:rPr>
              <a:t>[int] -&gt; int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[</a:t>
            </a:r>
            <a:r>
              <a:rPr lang="hu-HU" sz="3000" dirty="0" err="1">
                <a:latin typeface="IBM Plex Mono" panose="020B0509050203000203" pitchFamily="49" charset="0"/>
              </a:rPr>
              <a:t>String</a:t>
            </a:r>
            <a:r>
              <a:rPr lang="hu-HU" sz="3000" dirty="0">
                <a:latin typeface="IBM Plex Mono" panose="020B0509050203000203" pitchFamily="49" charset="0"/>
              </a:rPr>
              <a:t>] -&gt; int</a:t>
            </a:r>
          </a:p>
        </p:txBody>
      </p:sp>
    </p:spTree>
    <p:extLst>
      <p:ext uri="{BB962C8B-B14F-4D97-AF65-F5344CB8AC3E}">
        <p14:creationId xmlns:p14="http://schemas.microsoft.com/office/powerpoint/2010/main" val="3435526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Legáltalánosabb típus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6C065A3A-1EFB-4415-8F67-00127CDBC16B}"/>
              </a:ext>
            </a:extLst>
          </p:cNvPr>
          <p:cNvSpPr txBox="1"/>
          <p:nvPr/>
        </p:nvSpPr>
        <p:spPr>
          <a:xfrm>
            <a:off x="838200" y="1826152"/>
            <a:ext cx="97311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000" dirty="0"/>
              <a:t>Ugyanazon </a:t>
            </a:r>
            <a:r>
              <a:rPr lang="hu-HU" sz="3000" dirty="0" err="1"/>
              <a:t>term</a:t>
            </a:r>
            <a:r>
              <a:rPr lang="hu-HU" sz="3000" dirty="0"/>
              <a:t> többféleképpen is </a:t>
            </a:r>
            <a:r>
              <a:rPr lang="hu-HU" sz="3000" dirty="0" err="1"/>
              <a:t>típusozható</a:t>
            </a:r>
            <a:r>
              <a:rPr lang="hu-HU" sz="3000" dirty="0"/>
              <a:t>.</a:t>
            </a:r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08C5F2EB-9368-4DED-80FC-6BD1073E16CC}"/>
              </a:ext>
            </a:extLst>
          </p:cNvPr>
          <p:cNvSpPr/>
          <p:nvPr/>
        </p:nvSpPr>
        <p:spPr>
          <a:xfrm>
            <a:off x="838200" y="2749014"/>
            <a:ext cx="641714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hu-HU" sz="3000" dirty="0" err="1">
                <a:latin typeface="IBM Plex Mono" panose="020B0509050203000203" pitchFamily="49" charset="0"/>
              </a:rPr>
              <a:t>length</a:t>
            </a:r>
            <a:r>
              <a:rPr lang="hu-HU" sz="3000" dirty="0">
                <a:latin typeface="IBM Plex Mono" panose="020B0509050203000203" pitchFamily="49" charset="0"/>
              </a:rPr>
              <a:t> [] = 0</a:t>
            </a:r>
          </a:p>
          <a:p>
            <a:r>
              <a:rPr lang="hu-HU" sz="3000" dirty="0" err="1">
                <a:latin typeface="IBM Plex Mono" panose="020B0509050203000203" pitchFamily="49" charset="0"/>
              </a:rPr>
              <a:t>length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xs:x</a:t>
            </a:r>
            <a:r>
              <a:rPr lang="hu-HU" sz="3000" dirty="0">
                <a:latin typeface="IBM Plex Mono" panose="020B0509050203000203" pitchFamily="49" charset="0"/>
              </a:rPr>
              <a:t> = 1 + </a:t>
            </a:r>
            <a:r>
              <a:rPr lang="hu-HU" sz="3000" dirty="0" err="1">
                <a:latin typeface="IBM Plex Mono" panose="020B0509050203000203" pitchFamily="49" charset="0"/>
              </a:rPr>
              <a:t>length</a:t>
            </a:r>
            <a:r>
              <a:rPr lang="hu-HU" sz="3000" dirty="0">
                <a:latin typeface="IBM Plex Mono" panose="020B0509050203000203" pitchFamily="49" charset="0"/>
              </a:rPr>
              <a:t> </a:t>
            </a:r>
            <a:r>
              <a:rPr lang="hu-HU" sz="3000" dirty="0" err="1">
                <a:latin typeface="IBM Plex Mono" panose="020B0509050203000203" pitchFamily="49" charset="0"/>
              </a:rPr>
              <a:t>xs</a:t>
            </a:r>
            <a:endParaRPr lang="hu-HU" sz="3000" dirty="0">
              <a:latin typeface="IBM Plex Mono" panose="020B0509050203000203" pitchFamily="49" charset="0"/>
            </a:endParaRP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FFBC4759-2A73-41AE-9E38-F5EFFFD727E6}"/>
              </a:ext>
            </a:extLst>
          </p:cNvPr>
          <p:cNvSpPr/>
          <p:nvPr/>
        </p:nvSpPr>
        <p:spPr>
          <a:xfrm>
            <a:off x="838199" y="4133541"/>
            <a:ext cx="395518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3000" dirty="0">
                <a:latin typeface="IBM Plex Mono" panose="020B0509050203000203" pitchFamily="49" charset="0"/>
              </a:rPr>
              <a:t>[int] -&gt; int</a:t>
            </a:r>
          </a:p>
          <a:p>
            <a:r>
              <a:rPr lang="hu-HU" sz="3000" dirty="0">
                <a:latin typeface="IBM Plex Mono" panose="020B0509050203000203" pitchFamily="49" charset="0"/>
              </a:rPr>
              <a:t>[</a:t>
            </a:r>
            <a:r>
              <a:rPr lang="hu-HU" sz="3000" dirty="0" err="1">
                <a:latin typeface="IBM Plex Mono" panose="020B0509050203000203" pitchFamily="49" charset="0"/>
              </a:rPr>
              <a:t>String</a:t>
            </a:r>
            <a:r>
              <a:rPr lang="hu-HU" sz="3000" dirty="0">
                <a:latin typeface="IBM Plex Mono" panose="020B0509050203000203" pitchFamily="49" charset="0"/>
              </a:rPr>
              <a:t>] -&gt; int</a:t>
            </a: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9F4966DF-A4D1-40E5-9E27-AD129705BFE8}"/>
              </a:ext>
            </a:extLst>
          </p:cNvPr>
          <p:cNvSpPr/>
          <p:nvPr/>
        </p:nvSpPr>
        <p:spPr>
          <a:xfrm>
            <a:off x="838199" y="5462492"/>
            <a:ext cx="395518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3000" dirty="0">
                <a:solidFill>
                  <a:srgbClr val="FF0000"/>
                </a:solidFill>
                <a:latin typeface="IBM Plex Mono" panose="020B0509050203000203" pitchFamily="49" charset="0"/>
              </a:rPr>
              <a:t>[a] -&gt; int</a:t>
            </a:r>
          </a:p>
        </p:txBody>
      </p:sp>
    </p:spTree>
    <p:extLst>
      <p:ext uri="{BB962C8B-B14F-4D97-AF65-F5344CB8AC3E}">
        <p14:creationId xmlns:p14="http://schemas.microsoft.com/office/powerpoint/2010/main" val="36914367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Típusellenőrzés – Formálisan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Kép 2">
            <a:extLst>
              <a:ext uri="{FF2B5EF4-FFF2-40B4-BE49-F238E27FC236}">
                <a16:creationId xmlns:a16="http://schemas.microsoft.com/office/drawing/2014/main" id="{85DEE3FA-96BC-49FB-8435-1DB94513F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002" y="1844691"/>
            <a:ext cx="6809669" cy="4877901"/>
          </a:xfrm>
          <a:prstGeom prst="rect">
            <a:avLst/>
          </a:prstGeom>
        </p:spPr>
      </p:pic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9FD8DADA-66F1-4484-A472-1A3986F252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796" y="2749014"/>
            <a:ext cx="4539214" cy="88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09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Típuskövetkeztetés – Formálisan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2748EA39-2D8C-4ED1-A63E-DF7C51A01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0312" y="1690688"/>
            <a:ext cx="9211376" cy="502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78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Felhasznált irodalom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artalom helye 4">
            <a:extLst>
              <a:ext uri="{FF2B5EF4-FFF2-40B4-BE49-F238E27FC236}">
                <a16:creationId xmlns:a16="http://schemas.microsoft.com/office/drawing/2014/main" id="{E548C77C-595A-4A0D-B8DD-0ACE411BC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en-US" dirty="0"/>
              <a:t>Gilles </a:t>
            </a:r>
            <a:r>
              <a:rPr lang="en-US" dirty="0" err="1"/>
              <a:t>Dowek</a:t>
            </a:r>
            <a:r>
              <a:rPr lang="en-US" dirty="0"/>
              <a:t> and Jean-Jacques </a:t>
            </a:r>
            <a:r>
              <a:rPr lang="en-US" dirty="0" err="1"/>
              <a:t>Lvy</a:t>
            </a:r>
            <a:r>
              <a:rPr lang="en-US" dirty="0"/>
              <a:t>. 2010. </a:t>
            </a:r>
            <a:r>
              <a:rPr lang="en-US" i="1" dirty="0"/>
              <a:t>Introduction to the Theory of Programming Languages</a:t>
            </a:r>
            <a:r>
              <a:rPr lang="en-US" dirty="0"/>
              <a:t> (1st ed.). Springer Publishing Company, Incorporated.</a:t>
            </a:r>
            <a:endParaRPr lang="hu-HU" dirty="0"/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/>
              <a:t>Peter </a:t>
            </a:r>
            <a:r>
              <a:rPr lang="hu-HU" dirty="0" err="1"/>
              <a:t>Selinger</a:t>
            </a:r>
            <a:r>
              <a:rPr lang="hu-HU" dirty="0"/>
              <a:t>. 2008. </a:t>
            </a:r>
            <a:r>
              <a:rPr lang="hu-HU" i="1" dirty="0" err="1"/>
              <a:t>Lecture</a:t>
            </a:r>
            <a:r>
              <a:rPr lang="hu-HU" i="1" dirty="0"/>
              <a:t> </a:t>
            </a:r>
            <a:r>
              <a:rPr lang="hu-HU" i="1" dirty="0" err="1"/>
              <a:t>Notes</a:t>
            </a:r>
            <a:r>
              <a:rPr lang="hu-HU" i="1" dirty="0"/>
              <a:t> </a:t>
            </a:r>
            <a:r>
              <a:rPr lang="hu-HU" i="1" dirty="0" err="1"/>
              <a:t>on</a:t>
            </a:r>
            <a:r>
              <a:rPr lang="hu-HU" i="1" dirty="0"/>
              <a:t> </a:t>
            </a:r>
            <a:r>
              <a:rPr lang="hu-HU" i="1" dirty="0" err="1"/>
              <a:t>the</a:t>
            </a:r>
            <a:r>
              <a:rPr lang="hu-HU" i="1" dirty="0"/>
              <a:t> Lambda </a:t>
            </a:r>
            <a:r>
              <a:rPr lang="hu-HU" i="1" dirty="0" err="1"/>
              <a:t>Calculus</a:t>
            </a:r>
            <a:r>
              <a:rPr lang="hu-HU" i="1" dirty="0"/>
              <a:t>. </a:t>
            </a:r>
            <a:r>
              <a:rPr lang="hu-HU" dirty="0" err="1"/>
              <a:t>Dalhousie</a:t>
            </a:r>
            <a:r>
              <a:rPr lang="hu-HU" dirty="0"/>
              <a:t> University, Halifax, </a:t>
            </a:r>
            <a:r>
              <a:rPr lang="hu-HU" dirty="0" err="1"/>
              <a:t>Canada</a:t>
            </a:r>
            <a:r>
              <a:rPr lang="hu-HU" dirty="0"/>
              <a:t>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/>
              <a:t>Michael L. Scott. 2009. </a:t>
            </a:r>
            <a:r>
              <a:rPr lang="hu-HU" i="1" dirty="0" err="1"/>
              <a:t>Programming</a:t>
            </a:r>
            <a:r>
              <a:rPr lang="hu-HU" i="1" dirty="0"/>
              <a:t> </a:t>
            </a:r>
            <a:r>
              <a:rPr lang="hu-HU" i="1" dirty="0" err="1"/>
              <a:t>Language</a:t>
            </a:r>
            <a:r>
              <a:rPr lang="hu-HU" i="1" dirty="0"/>
              <a:t> </a:t>
            </a:r>
            <a:r>
              <a:rPr lang="hu-HU" i="1" dirty="0" err="1"/>
              <a:t>Pragmatics</a:t>
            </a:r>
            <a:r>
              <a:rPr lang="hu-HU" i="1" dirty="0"/>
              <a:t>, </a:t>
            </a:r>
            <a:r>
              <a:rPr lang="hu-HU" i="1" dirty="0" err="1"/>
              <a:t>Third</a:t>
            </a:r>
            <a:r>
              <a:rPr lang="hu-HU" i="1" dirty="0"/>
              <a:t> Edition</a:t>
            </a:r>
            <a:r>
              <a:rPr lang="hu-HU" dirty="0"/>
              <a:t> (3rd </a:t>
            </a:r>
            <a:r>
              <a:rPr lang="hu-HU" dirty="0" err="1"/>
              <a:t>ed</a:t>
            </a:r>
            <a:r>
              <a:rPr lang="hu-HU" dirty="0"/>
              <a:t>.). Morgan Kaufmann </a:t>
            </a:r>
            <a:r>
              <a:rPr lang="hu-HU" dirty="0" err="1"/>
              <a:t>Publishers</a:t>
            </a:r>
            <a:r>
              <a:rPr lang="hu-HU" dirty="0"/>
              <a:t> Inc., San Francisco, CA, USA.</a:t>
            </a:r>
            <a:endParaRPr lang="hu-HU" i="1" dirty="0"/>
          </a:p>
        </p:txBody>
      </p:sp>
    </p:spTree>
    <p:extLst>
      <p:ext uri="{BB962C8B-B14F-4D97-AF65-F5344CB8AC3E}">
        <p14:creationId xmlns:p14="http://schemas.microsoft.com/office/powerpoint/2010/main" val="643181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58" y="-61867"/>
            <a:ext cx="6281730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Miért kellenek típusok?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artalom helye 4">
            <a:extLst>
              <a:ext uri="{FF2B5EF4-FFF2-40B4-BE49-F238E27FC236}">
                <a16:creationId xmlns:a16="http://schemas.microsoft.com/office/drawing/2014/main" id="{2EEC325F-0F75-4724-AACE-3CC4BE350A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 hardver csupán biteket ismer.</a:t>
            </a:r>
          </a:p>
          <a:p>
            <a:pPr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Egy bitsorozat jelenthet például</a:t>
            </a:r>
          </a:p>
          <a:p>
            <a:pPr lvl="1"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egész számot,</a:t>
            </a:r>
          </a:p>
          <a:p>
            <a:pPr lvl="1"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lebegőpontos számot,</a:t>
            </a:r>
          </a:p>
          <a:p>
            <a:pPr lvl="1"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memóriacímet,</a:t>
            </a:r>
          </a:p>
          <a:p>
            <a:pPr lvl="1"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végrehajtható utasítást.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Alacsony szinten a programozó dolga az ezek közti</a:t>
            </a:r>
            <a:b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különbségtétel.</a:t>
            </a:r>
          </a:p>
        </p:txBody>
      </p: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17443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Felhasznált irodalom (2)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artalom helye 4">
            <a:extLst>
              <a:ext uri="{FF2B5EF4-FFF2-40B4-BE49-F238E27FC236}">
                <a16:creationId xmlns:a16="http://schemas.microsoft.com/office/drawing/2014/main" id="{E548C77C-595A-4A0D-B8DD-0ACE411BC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en-US" dirty="0"/>
              <a:t>Daniel P. Friedman and Mitchell Wand. 2008. </a:t>
            </a:r>
            <a:r>
              <a:rPr lang="en-US" i="1" dirty="0"/>
              <a:t>Essentials of Programming Languages, 3rd Edition</a:t>
            </a:r>
            <a:r>
              <a:rPr lang="en-US" dirty="0"/>
              <a:t> (3 ed.). The MIT Press.</a:t>
            </a:r>
            <a:endParaRPr lang="hu-HU" dirty="0"/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 err="1"/>
              <a:t>Mooly</a:t>
            </a:r>
            <a:r>
              <a:rPr lang="hu-HU" dirty="0"/>
              <a:t> </a:t>
            </a:r>
            <a:r>
              <a:rPr lang="hu-HU" dirty="0" err="1"/>
              <a:t>Sagiv</a:t>
            </a:r>
            <a:r>
              <a:rPr lang="hu-HU" dirty="0"/>
              <a:t>. </a:t>
            </a:r>
            <a:r>
              <a:rPr lang="hu-HU" i="1" dirty="0" err="1"/>
              <a:t>Types</a:t>
            </a:r>
            <a:r>
              <a:rPr lang="hu-HU" i="1" dirty="0"/>
              <a:t> and </a:t>
            </a:r>
            <a:r>
              <a:rPr lang="hu-HU" i="1" dirty="0" err="1"/>
              <a:t>Type</a:t>
            </a:r>
            <a:r>
              <a:rPr lang="hu-HU" i="1" dirty="0"/>
              <a:t> </a:t>
            </a:r>
            <a:r>
              <a:rPr lang="hu-HU" i="1" dirty="0" err="1"/>
              <a:t>Inference</a:t>
            </a:r>
            <a:r>
              <a:rPr lang="hu-HU" i="1" dirty="0"/>
              <a:t>.</a:t>
            </a:r>
            <a:br>
              <a:rPr lang="hu-HU" i="1" dirty="0"/>
            </a:br>
            <a:r>
              <a:rPr lang="hu-HU" dirty="0">
                <a:hlinkClick r:id="rId4"/>
              </a:rPr>
              <a:t>http://www.cs.tau.ac.il/~msagiv/courses/apl12/types.pdf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284936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33840DAD-51C3-406A-88E7-7A67BEBD6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556" y="12794"/>
            <a:ext cx="10287002" cy="6832411"/>
          </a:xfrm>
          <a:prstGeom prst="rect">
            <a:avLst/>
          </a:prstGeom>
        </p:spPr>
      </p:pic>
      <p:sp>
        <p:nvSpPr>
          <p:cNvPr id="5" name="Romboid 4">
            <a:extLst>
              <a:ext uri="{FF2B5EF4-FFF2-40B4-BE49-F238E27FC236}">
                <a16:creationId xmlns:a16="http://schemas.microsoft.com/office/drawing/2014/main" id="{C2CA8461-F2AC-4A09-B30B-EABBB8A3B04F}"/>
              </a:ext>
            </a:extLst>
          </p:cNvPr>
          <p:cNvSpPr/>
          <p:nvPr/>
        </p:nvSpPr>
        <p:spPr>
          <a:xfrm flipV="1">
            <a:off x="4375735" y="-293311"/>
            <a:ext cx="4884877" cy="7959974"/>
          </a:xfrm>
          <a:prstGeom prst="parallelogram">
            <a:avLst>
              <a:gd name="adj" fmla="val 76625"/>
            </a:avLst>
          </a:prstGeom>
          <a:solidFill>
            <a:srgbClr val="23A7D3">
              <a:alpha val="52000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18FB460D-ECEC-4C2E-B1FA-D2E3F7EE1FE0}"/>
              </a:ext>
            </a:extLst>
          </p:cNvPr>
          <p:cNvSpPr/>
          <p:nvPr/>
        </p:nvSpPr>
        <p:spPr>
          <a:xfrm>
            <a:off x="-65988" y="0"/>
            <a:ext cx="488487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2AA12122-1AEB-4857-841D-59BE059F54AE}"/>
              </a:ext>
            </a:extLst>
          </p:cNvPr>
          <p:cNvSpPr/>
          <p:nvPr/>
        </p:nvSpPr>
        <p:spPr>
          <a:xfrm>
            <a:off x="659876" y="3516197"/>
            <a:ext cx="5712644" cy="34139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Romboid 7">
            <a:extLst>
              <a:ext uri="{FF2B5EF4-FFF2-40B4-BE49-F238E27FC236}">
                <a16:creationId xmlns:a16="http://schemas.microsoft.com/office/drawing/2014/main" id="{237CA051-1108-4A03-961E-4EAF03CE069C}"/>
              </a:ext>
            </a:extLst>
          </p:cNvPr>
          <p:cNvSpPr/>
          <p:nvPr/>
        </p:nvSpPr>
        <p:spPr>
          <a:xfrm flipV="1">
            <a:off x="3649843" y="-293311"/>
            <a:ext cx="4884877" cy="7959974"/>
          </a:xfrm>
          <a:prstGeom prst="parallelogram">
            <a:avLst>
              <a:gd name="adj" fmla="val 76625"/>
            </a:avLst>
          </a:prstGeom>
          <a:solidFill>
            <a:schemeClr val="bg1"/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Téglalap 8">
            <a:extLst>
              <a:ext uri="{FF2B5EF4-FFF2-40B4-BE49-F238E27FC236}">
                <a16:creationId xmlns:a16="http://schemas.microsoft.com/office/drawing/2014/main" id="{4771541E-D214-418E-A008-1E340101BC40}"/>
              </a:ext>
            </a:extLst>
          </p:cNvPr>
          <p:cNvSpPr/>
          <p:nvPr/>
        </p:nvSpPr>
        <p:spPr>
          <a:xfrm>
            <a:off x="5544780" y="5186618"/>
            <a:ext cx="1656120" cy="18310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5F29AAA2-44B5-4CDD-982E-F5104AA39DA9}"/>
              </a:ext>
            </a:extLst>
          </p:cNvPr>
          <p:cNvSpPr/>
          <p:nvPr/>
        </p:nvSpPr>
        <p:spPr>
          <a:xfrm>
            <a:off x="4662683" y="1712247"/>
            <a:ext cx="1358315" cy="1876425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Cím 1">
            <a:extLst>
              <a:ext uri="{FF2B5EF4-FFF2-40B4-BE49-F238E27FC236}">
                <a16:creationId xmlns:a16="http://schemas.microsoft.com/office/drawing/2014/main" id="{FC066076-8B02-4E7E-8B21-1070A2E050EF}"/>
              </a:ext>
            </a:extLst>
          </p:cNvPr>
          <p:cNvSpPr txBox="1">
            <a:spLocks/>
          </p:cNvSpPr>
          <p:nvPr/>
        </p:nvSpPr>
        <p:spPr>
          <a:xfrm>
            <a:off x="327574" y="2695123"/>
            <a:ext cx="6542988" cy="14033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Köszönöm a figyelmet!</a:t>
            </a:r>
          </a:p>
        </p:txBody>
      </p:sp>
      <p:cxnSp>
        <p:nvCxnSpPr>
          <p:cNvPr id="13" name="Egyenes összekötő 12">
            <a:extLst>
              <a:ext uri="{FF2B5EF4-FFF2-40B4-BE49-F238E27FC236}">
                <a16:creationId xmlns:a16="http://schemas.microsoft.com/office/drawing/2014/main" id="{9A8AED4F-EC24-46C1-B636-607CEF21D8CA}"/>
              </a:ext>
            </a:extLst>
          </p:cNvPr>
          <p:cNvCxnSpPr>
            <a:cxnSpLocks/>
            <a:stCxn id="6" idx="1"/>
          </p:cNvCxnSpPr>
          <p:nvPr/>
        </p:nvCxnSpPr>
        <p:spPr>
          <a:xfrm>
            <a:off x="-65988" y="3429000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3BF02DF7-CC61-4454-A327-E704E13C2B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8224" y="5431503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zövegdoboz 14">
            <a:extLst>
              <a:ext uri="{FF2B5EF4-FFF2-40B4-BE49-F238E27FC236}">
                <a16:creationId xmlns:a16="http://schemas.microsoft.com/office/drawing/2014/main" id="{856DA8B0-185C-4BFC-8EF3-63F238D8A034}"/>
              </a:ext>
            </a:extLst>
          </p:cNvPr>
          <p:cNvSpPr txBox="1"/>
          <p:nvPr/>
        </p:nvSpPr>
        <p:spPr>
          <a:xfrm>
            <a:off x="345941" y="4658627"/>
            <a:ext cx="60449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Az előadás elérhető a következő címen: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07FF73AA-9AE6-47CB-84DA-8B60E6C21D24}"/>
              </a:ext>
            </a:extLst>
          </p:cNvPr>
          <p:cNvSpPr txBox="1"/>
          <p:nvPr/>
        </p:nvSpPr>
        <p:spPr>
          <a:xfrm>
            <a:off x="344823" y="5190465"/>
            <a:ext cx="6044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hu-HU" sz="2800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git.io/fjn58</a:t>
            </a:r>
          </a:p>
        </p:txBody>
      </p:sp>
    </p:spTree>
    <p:extLst>
      <p:ext uri="{BB962C8B-B14F-4D97-AF65-F5344CB8AC3E}">
        <p14:creationId xmlns:p14="http://schemas.microsoft.com/office/powerpoint/2010/main" val="18214413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Felhasznált irodalom (2)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artalom helye 4">
            <a:extLst>
              <a:ext uri="{FF2B5EF4-FFF2-40B4-BE49-F238E27FC236}">
                <a16:creationId xmlns:a16="http://schemas.microsoft.com/office/drawing/2014/main" id="{E548C77C-595A-4A0D-B8DD-0ACE411BC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i="1" dirty="0"/>
              <a:t>git.io/fjn58</a:t>
            </a:r>
          </a:p>
        </p:txBody>
      </p:sp>
    </p:spTree>
    <p:extLst>
      <p:ext uri="{BB962C8B-B14F-4D97-AF65-F5344CB8AC3E}">
        <p14:creationId xmlns:p14="http://schemas.microsoft.com/office/powerpoint/2010/main" val="642302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58" y="-61867"/>
            <a:ext cx="6281730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Miért kellenek típusok? (2)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zövegdoboz 16">
            <a:extLst>
              <a:ext uri="{FF2B5EF4-FFF2-40B4-BE49-F238E27FC236}">
                <a16:creationId xmlns:a16="http://schemas.microsoft.com/office/drawing/2014/main" id="{5C470B03-EAB4-476A-B6BB-AB277EAAD754}"/>
              </a:ext>
            </a:extLst>
          </p:cNvPr>
          <p:cNvSpPr txBox="1"/>
          <p:nvPr/>
        </p:nvSpPr>
        <p:spPr>
          <a:xfrm>
            <a:off x="1483023" y="2752829"/>
            <a:ext cx="650273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A típusok implicit kontextust rendelnek az egyes műveletekhez, így azt a programozónak nem kell explicit megjelölnie.</a:t>
            </a:r>
          </a:p>
        </p:txBody>
      </p:sp>
      <p:sp>
        <p:nvSpPr>
          <p:cNvPr id="18" name="Tartalom helye 5">
            <a:extLst>
              <a:ext uri="{FF2B5EF4-FFF2-40B4-BE49-F238E27FC236}">
                <a16:creationId xmlns:a16="http://schemas.microsoft.com/office/drawing/2014/main" id="{CF7A2A9A-EF6F-4A24-80F0-F584B3C4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234930"/>
            <a:ext cx="6180909" cy="120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Implicit kontextus</a:t>
            </a:r>
          </a:p>
        </p:txBody>
      </p:sp>
    </p:spTree>
    <p:extLst>
      <p:ext uri="{BB962C8B-B14F-4D97-AF65-F5344CB8AC3E}">
        <p14:creationId xmlns:p14="http://schemas.microsoft.com/office/powerpoint/2010/main" val="2191223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58" y="-61867"/>
            <a:ext cx="6281730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Miért kellenek típusok? (2)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zövegdoboz 16">
            <a:extLst>
              <a:ext uri="{FF2B5EF4-FFF2-40B4-BE49-F238E27FC236}">
                <a16:creationId xmlns:a16="http://schemas.microsoft.com/office/drawing/2014/main" id="{5C470B03-EAB4-476A-B6BB-AB277EAAD754}"/>
              </a:ext>
            </a:extLst>
          </p:cNvPr>
          <p:cNvSpPr txBox="1"/>
          <p:nvPr/>
        </p:nvSpPr>
        <p:spPr>
          <a:xfrm>
            <a:off x="1483023" y="2752829"/>
            <a:ext cx="650273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A típusok implicit kontextust rendelnek az egyes műveletekhez, így azt a programozónak nem kell explicit megjelölnie.</a:t>
            </a:r>
          </a:p>
        </p:txBody>
      </p:sp>
      <p:sp>
        <p:nvSpPr>
          <p:cNvPr id="18" name="Tartalom helye 5">
            <a:extLst>
              <a:ext uri="{FF2B5EF4-FFF2-40B4-BE49-F238E27FC236}">
                <a16:creationId xmlns:a16="http://schemas.microsoft.com/office/drawing/2014/main" id="{CF7A2A9A-EF6F-4A24-80F0-F584B3C4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2234930"/>
            <a:ext cx="6180909" cy="120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Implicit kontextus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0BD88F7E-3FE6-45DD-B7AA-3BF714E40F43}"/>
              </a:ext>
            </a:extLst>
          </p:cNvPr>
          <p:cNvSpPr txBox="1"/>
          <p:nvPr/>
        </p:nvSpPr>
        <p:spPr>
          <a:xfrm>
            <a:off x="1483023" y="4745944"/>
            <a:ext cx="650273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A típusok pontosan kijelölik, hogy melyek azok a műveletek, amelyek egy </a:t>
            </a:r>
            <a:r>
              <a:rPr lang="hu-HU" sz="2500" dirty="0" err="1"/>
              <a:t>szemantikailag</a:t>
            </a:r>
            <a:r>
              <a:rPr lang="hu-HU" sz="2500" dirty="0"/>
              <a:t> helyes programban megjelenhetnek. </a:t>
            </a:r>
          </a:p>
        </p:txBody>
      </p:sp>
      <p:sp>
        <p:nvSpPr>
          <p:cNvPr id="20" name="Tartalom helye 5">
            <a:extLst>
              <a:ext uri="{FF2B5EF4-FFF2-40B4-BE49-F238E27FC236}">
                <a16:creationId xmlns:a16="http://schemas.microsoft.com/office/drawing/2014/main" id="{C9A57D7B-6A16-4DB6-9948-D74D2555D0C8}"/>
              </a:ext>
            </a:extLst>
          </p:cNvPr>
          <p:cNvSpPr txBox="1">
            <a:spLocks/>
          </p:cNvSpPr>
          <p:nvPr/>
        </p:nvSpPr>
        <p:spPr>
          <a:xfrm>
            <a:off x="838199" y="4228045"/>
            <a:ext cx="6180909" cy="120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Szabályos műveletek kijelölése</a:t>
            </a:r>
          </a:p>
        </p:txBody>
      </p:sp>
    </p:spTree>
    <p:extLst>
      <p:ext uri="{BB962C8B-B14F-4D97-AF65-F5344CB8AC3E}">
        <p14:creationId xmlns:p14="http://schemas.microsoft.com/office/powerpoint/2010/main" val="2275828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58" y="-61867"/>
            <a:ext cx="6281730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zövegdoboz 16">
            <a:extLst>
              <a:ext uri="{FF2B5EF4-FFF2-40B4-BE49-F238E27FC236}">
                <a16:creationId xmlns:a16="http://schemas.microsoft.com/office/drawing/2014/main" id="{5C470B03-EAB4-476A-B6BB-AB277EAAD754}"/>
              </a:ext>
            </a:extLst>
          </p:cNvPr>
          <p:cNvSpPr txBox="1"/>
          <p:nvPr/>
        </p:nvSpPr>
        <p:spPr>
          <a:xfrm>
            <a:off x="1483023" y="2395022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A típus értékek halmaza.</a:t>
            </a:r>
          </a:p>
        </p:txBody>
      </p:sp>
      <p:sp>
        <p:nvSpPr>
          <p:cNvPr id="18" name="Tartalom helye 5">
            <a:extLst>
              <a:ext uri="{FF2B5EF4-FFF2-40B4-BE49-F238E27FC236}">
                <a16:creationId xmlns:a16="http://schemas.microsoft.com/office/drawing/2014/main" id="{CF7A2A9A-EF6F-4A24-80F0-F584B3C4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77123"/>
            <a:ext cx="6180909" cy="120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Denotációs jelentés</a:t>
            </a:r>
          </a:p>
        </p:txBody>
      </p:sp>
    </p:spTree>
    <p:extLst>
      <p:ext uri="{BB962C8B-B14F-4D97-AF65-F5344CB8AC3E}">
        <p14:creationId xmlns:p14="http://schemas.microsoft.com/office/powerpoint/2010/main" val="1181140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58" y="-61867"/>
            <a:ext cx="6281730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zövegdoboz 16">
            <a:extLst>
              <a:ext uri="{FF2B5EF4-FFF2-40B4-BE49-F238E27FC236}">
                <a16:creationId xmlns:a16="http://schemas.microsoft.com/office/drawing/2014/main" id="{5C470B03-EAB4-476A-B6BB-AB277EAAD754}"/>
              </a:ext>
            </a:extLst>
          </p:cNvPr>
          <p:cNvSpPr txBox="1"/>
          <p:nvPr/>
        </p:nvSpPr>
        <p:spPr>
          <a:xfrm>
            <a:off x="1483023" y="2395022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A típus értékek halmaza.</a:t>
            </a:r>
          </a:p>
        </p:txBody>
      </p:sp>
      <p:sp>
        <p:nvSpPr>
          <p:cNvPr id="18" name="Tartalom helye 5">
            <a:extLst>
              <a:ext uri="{FF2B5EF4-FFF2-40B4-BE49-F238E27FC236}">
                <a16:creationId xmlns:a16="http://schemas.microsoft.com/office/drawing/2014/main" id="{CF7A2A9A-EF6F-4A24-80F0-F584B3C4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77123"/>
            <a:ext cx="6180909" cy="1200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Denotációs jelentés</a:t>
            </a:r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CB8CEC1-F3F5-4B61-B38B-2D4F16C1688F}"/>
              </a:ext>
            </a:extLst>
          </p:cNvPr>
          <p:cNvSpPr txBox="1"/>
          <p:nvPr/>
        </p:nvSpPr>
        <p:spPr>
          <a:xfrm>
            <a:off x="1483023" y="3585761"/>
            <a:ext cx="650273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A típus valamilyen primitív (beépített) típus, avagy egy konstruktorral képzett összetett (kompozit) típus.</a:t>
            </a:r>
          </a:p>
        </p:txBody>
      </p:sp>
      <p:sp>
        <p:nvSpPr>
          <p:cNvPr id="21" name="Tartalom helye 5">
            <a:extLst>
              <a:ext uri="{FF2B5EF4-FFF2-40B4-BE49-F238E27FC236}">
                <a16:creationId xmlns:a16="http://schemas.microsoft.com/office/drawing/2014/main" id="{0047F4C1-5219-4F35-B3E9-4A102532D2DE}"/>
              </a:ext>
            </a:extLst>
          </p:cNvPr>
          <p:cNvSpPr txBox="1">
            <a:spLocks/>
          </p:cNvSpPr>
          <p:nvPr/>
        </p:nvSpPr>
        <p:spPr>
          <a:xfrm>
            <a:off x="838199" y="3067862"/>
            <a:ext cx="6180909" cy="1200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Konstruktív jelentés</a:t>
            </a:r>
          </a:p>
        </p:txBody>
      </p:sp>
    </p:spTree>
    <p:extLst>
      <p:ext uri="{BB962C8B-B14F-4D97-AF65-F5344CB8AC3E}">
        <p14:creationId xmlns:p14="http://schemas.microsoft.com/office/powerpoint/2010/main" val="681236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58" y="-61867"/>
            <a:ext cx="6281730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Típusellenőrzés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artalom helye 4">
            <a:extLst>
              <a:ext uri="{FF2B5EF4-FFF2-40B4-BE49-F238E27FC236}">
                <a16:creationId xmlns:a16="http://schemas.microsoft.com/office/drawing/2014/main" id="{6C44072A-447D-4C6D-A3F3-B61241F447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1338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Angolul </a:t>
            </a:r>
            <a:r>
              <a:rPr lang="hu-HU" i="1" dirty="0" err="1">
                <a:ea typeface="Open Sans" panose="020B0606030504020204" pitchFamily="34" charset="0"/>
                <a:cs typeface="Open Sans" panose="020B0606030504020204" pitchFamily="34" charset="0"/>
              </a:rPr>
              <a:t>type</a:t>
            </a:r>
            <a:r>
              <a:rPr lang="hu-HU" i="1" dirty="0"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i="1" dirty="0" err="1">
                <a:ea typeface="Open Sans" panose="020B0606030504020204" pitchFamily="34" charset="0"/>
                <a:cs typeface="Open Sans" panose="020B0606030504020204" pitchFamily="34" charset="0"/>
              </a:rPr>
              <a:t>checking</a:t>
            </a: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>
              <a:spcAft>
                <a:spcPts val="18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Annak ellenőrzése, hogy egy program megfelel</a:t>
            </a:r>
            <a:b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az adott nyelv típusrendszerének.</a:t>
            </a:r>
          </a:p>
          <a:p>
            <a:pPr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Ha a program nem megfelelően </a:t>
            </a:r>
            <a:r>
              <a:rPr lang="hu-HU" dirty="0" err="1">
                <a:ea typeface="Open Sans" panose="020B0606030504020204" pitchFamily="34" charset="0"/>
                <a:cs typeface="Open Sans" panose="020B0606030504020204" pitchFamily="34" charset="0"/>
              </a:rPr>
              <a:t>típusozott</a:t>
            </a: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, azt típusütközésnek</a:t>
            </a:r>
            <a:b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vagy angolul </a:t>
            </a:r>
            <a:r>
              <a:rPr lang="hu-HU" i="1" dirty="0" err="1">
                <a:ea typeface="Open Sans" panose="020B0606030504020204" pitchFamily="34" charset="0"/>
                <a:cs typeface="Open Sans" panose="020B0606030504020204" pitchFamily="34" charset="0"/>
              </a:rPr>
              <a:t>type</a:t>
            </a:r>
            <a:r>
              <a:rPr lang="hu-HU" i="1" dirty="0"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hu-HU" i="1" dirty="0" err="1">
                <a:ea typeface="Open Sans" panose="020B0606030504020204" pitchFamily="34" charset="0"/>
                <a:cs typeface="Open Sans" panose="020B0606030504020204" pitchFamily="34" charset="0"/>
              </a:rPr>
              <a:t>clash</a:t>
            </a:r>
            <a:r>
              <a:rPr lang="hu-HU" dirty="0" err="1">
                <a:ea typeface="Open Sans" panose="020B0606030504020204" pitchFamily="34" charset="0"/>
                <a:cs typeface="Open Sans" panose="020B0606030504020204" pitchFamily="34" charset="0"/>
              </a:rPr>
              <a:t>nek</a:t>
            </a:r>
            <a:r>
              <a:rPr lang="hu-HU" dirty="0">
                <a:ea typeface="Open Sans" panose="020B0606030504020204" pitchFamily="34" charset="0"/>
                <a:cs typeface="Open Sans" panose="020B0606030504020204" pitchFamily="34" charset="0"/>
              </a:rPr>
              <a:t> nevezzük.</a:t>
            </a:r>
          </a:p>
        </p:txBody>
      </p:sp>
    </p:spTree>
    <p:extLst>
      <p:ext uri="{BB962C8B-B14F-4D97-AF65-F5344CB8AC3E}">
        <p14:creationId xmlns:p14="http://schemas.microsoft.com/office/powerpoint/2010/main" val="1699892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Kép 12">
            <a:extLst>
              <a:ext uri="{FF2B5EF4-FFF2-40B4-BE49-F238E27FC236}">
                <a16:creationId xmlns:a16="http://schemas.microsoft.com/office/drawing/2014/main" id="{31ECF96F-118A-454B-8DA0-D2C01BA8F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458" y="-61867"/>
            <a:ext cx="6281730" cy="3986655"/>
          </a:xfrm>
          <a:prstGeom prst="rect">
            <a:avLst/>
          </a:prstGeom>
        </p:spPr>
      </p:pic>
      <p:sp>
        <p:nvSpPr>
          <p:cNvPr id="10" name="Derékszögű háromszög 9">
            <a:extLst>
              <a:ext uri="{FF2B5EF4-FFF2-40B4-BE49-F238E27FC236}">
                <a16:creationId xmlns:a16="http://schemas.microsoft.com/office/drawing/2014/main" id="{42093554-5F87-46CA-BB4C-C5FADD10FA9A}"/>
              </a:ext>
            </a:extLst>
          </p:cNvPr>
          <p:cNvSpPr/>
          <p:nvPr/>
        </p:nvSpPr>
        <p:spPr>
          <a:xfrm>
            <a:off x="6093304" y="-200424"/>
            <a:ext cx="6425492" cy="428223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E2129EEF-BB7E-4BD6-8AF2-2A18C9956AE6}"/>
              </a:ext>
            </a:extLst>
          </p:cNvPr>
          <p:cNvSpPr/>
          <p:nvPr/>
        </p:nvSpPr>
        <p:spPr>
          <a:xfrm>
            <a:off x="4572000" y="-34181"/>
            <a:ext cx="1564381" cy="4095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Derékszögű háromszög 10">
            <a:extLst>
              <a:ext uri="{FF2B5EF4-FFF2-40B4-BE49-F238E27FC236}">
                <a16:creationId xmlns:a16="http://schemas.microsoft.com/office/drawing/2014/main" id="{85B613B2-4CE0-45AD-8D37-88A2CBD947F6}"/>
              </a:ext>
            </a:extLst>
          </p:cNvPr>
          <p:cNvSpPr/>
          <p:nvPr/>
        </p:nvSpPr>
        <p:spPr>
          <a:xfrm>
            <a:off x="6136381" y="-474452"/>
            <a:ext cx="7098852" cy="4650526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690BAFB7-2E2A-4108-A35D-70E06AF3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Típusosság</a:t>
            </a:r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73164278-5204-47C1-AC74-2038389D3C54}"/>
              </a:ext>
            </a:extLst>
          </p:cNvPr>
          <p:cNvCxnSpPr>
            <a:cxnSpLocks/>
          </p:cNvCxnSpPr>
          <p:nvPr/>
        </p:nvCxnSpPr>
        <p:spPr>
          <a:xfrm>
            <a:off x="-14232" y="1557069"/>
            <a:ext cx="6542988" cy="0"/>
          </a:xfrm>
          <a:prstGeom prst="line">
            <a:avLst/>
          </a:prstGeom>
          <a:ln w="22225">
            <a:solidFill>
              <a:srgbClr val="23A7D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Image result for debreceni egyetem logÃ³">
            <a:extLst>
              <a:ext uri="{FF2B5EF4-FFF2-40B4-BE49-F238E27FC236}">
                <a16:creationId xmlns:a16="http://schemas.microsoft.com/office/drawing/2014/main" id="{E88E8573-42BF-4650-80E0-D79229408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303" y="5360369"/>
            <a:ext cx="1219911" cy="1219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zövegdoboz 16">
            <a:extLst>
              <a:ext uri="{FF2B5EF4-FFF2-40B4-BE49-F238E27FC236}">
                <a16:creationId xmlns:a16="http://schemas.microsoft.com/office/drawing/2014/main" id="{5C470B03-EAB4-476A-B6BB-AB277EAAD754}"/>
              </a:ext>
            </a:extLst>
          </p:cNvPr>
          <p:cNvSpPr txBox="1"/>
          <p:nvPr/>
        </p:nvSpPr>
        <p:spPr>
          <a:xfrm>
            <a:off x="1483023" y="2395022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Statikus és dinamikus típusosság.</a:t>
            </a:r>
          </a:p>
        </p:txBody>
      </p:sp>
      <p:sp>
        <p:nvSpPr>
          <p:cNvPr id="18" name="Tartalom helye 5">
            <a:extLst>
              <a:ext uri="{FF2B5EF4-FFF2-40B4-BE49-F238E27FC236}">
                <a16:creationId xmlns:a16="http://schemas.microsoft.com/office/drawing/2014/main" id="{CF7A2A9A-EF6F-4A24-80F0-F584B3C48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77124"/>
            <a:ext cx="7649818" cy="6267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Mikor ellenőrizzük a típusokat?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50AB626C-E969-48A1-AA55-5CAF9D27052E}"/>
              </a:ext>
            </a:extLst>
          </p:cNvPr>
          <p:cNvSpPr txBox="1"/>
          <p:nvPr/>
        </p:nvSpPr>
        <p:spPr>
          <a:xfrm>
            <a:off x="1483022" y="2849066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 err="1">
                <a:latin typeface="+mj-lt"/>
              </a:rPr>
              <a:t>Static</a:t>
            </a:r>
            <a:r>
              <a:rPr lang="hu-HU" sz="2500" dirty="0">
                <a:latin typeface="+mj-lt"/>
              </a:rPr>
              <a:t> és </a:t>
            </a:r>
            <a:r>
              <a:rPr lang="hu-HU" sz="2500" dirty="0" err="1">
                <a:latin typeface="+mj-lt"/>
              </a:rPr>
              <a:t>dynamic</a:t>
            </a:r>
            <a:r>
              <a:rPr lang="hu-HU" sz="2500" dirty="0">
                <a:latin typeface="+mj-lt"/>
              </a:rPr>
              <a:t> </a:t>
            </a:r>
            <a:r>
              <a:rPr lang="hu-HU" sz="2500" dirty="0" err="1">
                <a:latin typeface="+mj-lt"/>
              </a:rPr>
              <a:t>typing</a:t>
            </a:r>
            <a:r>
              <a:rPr lang="hu-HU" sz="2500" dirty="0">
                <a:latin typeface="+mj-lt"/>
              </a:rPr>
              <a:t>.</a:t>
            </a: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264780C4-4A3A-4151-ADF7-F27A4D311F92}"/>
              </a:ext>
            </a:extLst>
          </p:cNvPr>
          <p:cNvSpPr txBox="1"/>
          <p:nvPr/>
        </p:nvSpPr>
        <p:spPr>
          <a:xfrm>
            <a:off x="1483023" y="4315760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/>
              <a:t>Gyenge és erős típusosság.</a:t>
            </a:r>
          </a:p>
        </p:txBody>
      </p:sp>
      <p:sp>
        <p:nvSpPr>
          <p:cNvPr id="23" name="Tartalom helye 5">
            <a:extLst>
              <a:ext uri="{FF2B5EF4-FFF2-40B4-BE49-F238E27FC236}">
                <a16:creationId xmlns:a16="http://schemas.microsoft.com/office/drawing/2014/main" id="{6CEC5DB9-99C1-4329-8057-967FC7305B5E}"/>
              </a:ext>
            </a:extLst>
          </p:cNvPr>
          <p:cNvSpPr txBox="1">
            <a:spLocks/>
          </p:cNvSpPr>
          <p:nvPr/>
        </p:nvSpPr>
        <p:spPr>
          <a:xfrm>
            <a:off x="838199" y="3797862"/>
            <a:ext cx="7649818" cy="6267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hu-HU" sz="3200" cap="small" dirty="0">
                <a:solidFill>
                  <a:srgbClr val="1A7A9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Mennyire szigorú a típusrendszer?</a:t>
            </a:r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4DDCD794-ED81-4804-9932-A15058E33EA7}"/>
              </a:ext>
            </a:extLst>
          </p:cNvPr>
          <p:cNvSpPr txBox="1"/>
          <p:nvPr/>
        </p:nvSpPr>
        <p:spPr>
          <a:xfrm>
            <a:off x="1483022" y="4769804"/>
            <a:ext cx="650273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dirty="0" err="1">
                <a:latin typeface="+mj-lt"/>
              </a:rPr>
              <a:t>Weak</a:t>
            </a:r>
            <a:r>
              <a:rPr lang="hu-HU" sz="2500" dirty="0">
                <a:latin typeface="+mj-lt"/>
              </a:rPr>
              <a:t> és </a:t>
            </a:r>
            <a:r>
              <a:rPr lang="hu-HU" sz="2500" dirty="0" err="1">
                <a:latin typeface="+mj-lt"/>
              </a:rPr>
              <a:t>strong</a:t>
            </a:r>
            <a:r>
              <a:rPr lang="hu-HU" sz="2500" dirty="0">
                <a:latin typeface="+mj-lt"/>
              </a:rPr>
              <a:t> </a:t>
            </a:r>
            <a:r>
              <a:rPr lang="hu-HU" sz="2500" dirty="0" err="1">
                <a:latin typeface="+mj-lt"/>
              </a:rPr>
              <a:t>typing</a:t>
            </a:r>
            <a:r>
              <a:rPr lang="hu-HU" sz="25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0770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1424</Words>
  <Application>Microsoft Office PowerPoint</Application>
  <PresentationFormat>Szélesvásznú</PresentationFormat>
  <Paragraphs>235</Paragraphs>
  <Slides>32</Slides>
  <Notes>27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9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32</vt:i4>
      </vt:variant>
    </vt:vector>
  </HeadingPairs>
  <TitlesOfParts>
    <vt:vector size="42" baseType="lpstr">
      <vt:lpstr>Arial</vt:lpstr>
      <vt:lpstr>Calibri</vt:lpstr>
      <vt:lpstr>Calibri Light</vt:lpstr>
      <vt:lpstr>IBM Plex Mono</vt:lpstr>
      <vt:lpstr>Noticia Text</vt:lpstr>
      <vt:lpstr>Open Sans</vt:lpstr>
      <vt:lpstr>Open Sans Light</vt:lpstr>
      <vt:lpstr>Oxygen</vt:lpstr>
      <vt:lpstr>Wingdings</vt:lpstr>
      <vt:lpstr>Office-téma</vt:lpstr>
      <vt:lpstr>PowerPoint-bemutató</vt:lpstr>
      <vt:lpstr>PowerPoint-bemutató</vt:lpstr>
      <vt:lpstr>Miért kellenek típusok?</vt:lpstr>
      <vt:lpstr>Miért kellenek típusok? (2)</vt:lpstr>
      <vt:lpstr>Miért kellenek típusok? (2)</vt:lpstr>
      <vt:lpstr>Típus</vt:lpstr>
      <vt:lpstr>Típus</vt:lpstr>
      <vt:lpstr>Típusellenőrzés</vt:lpstr>
      <vt:lpstr>Típusosság</vt:lpstr>
      <vt:lpstr>Típusosság</vt:lpstr>
      <vt:lpstr>Gyenge típusosság – C</vt:lpstr>
      <vt:lpstr>PowerPoint-bemutató</vt:lpstr>
      <vt:lpstr>Típuskövetkeztetés és -ellenőrzés</vt:lpstr>
      <vt:lpstr>Példa – Összeadás</vt:lpstr>
      <vt:lpstr>Példa – Összeadás</vt:lpstr>
      <vt:lpstr>Példa – Összeadás</vt:lpstr>
      <vt:lpstr>Példa – Összeadás</vt:lpstr>
      <vt:lpstr>Példa – Összeadás</vt:lpstr>
      <vt:lpstr>Miért jó a típuskövetkeztetés?</vt:lpstr>
      <vt:lpstr>Hindley-Milner következtetés</vt:lpstr>
      <vt:lpstr>Hindley-Milner következtetés</vt:lpstr>
      <vt:lpstr>Algoritmus</vt:lpstr>
      <vt:lpstr>Példa – Összeadás</vt:lpstr>
      <vt:lpstr>Legáltalánosabb típus</vt:lpstr>
      <vt:lpstr>Legáltalánosabb típus</vt:lpstr>
      <vt:lpstr>Legáltalánosabb típus</vt:lpstr>
      <vt:lpstr>Típusellenőrzés – Formálisan</vt:lpstr>
      <vt:lpstr>Típuskövetkeztetés – Formálisan</vt:lpstr>
      <vt:lpstr>Felhasznált irodalom</vt:lpstr>
      <vt:lpstr>Felhasznált irodalom (2)</vt:lpstr>
      <vt:lpstr>PowerPoint-bemutató</vt:lpstr>
      <vt:lpstr>Felhasznált irodalom (2)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Attila Bagossy</dc:creator>
  <cp:lastModifiedBy>Attila Bagossy</cp:lastModifiedBy>
  <cp:revision>47</cp:revision>
  <dcterms:created xsi:type="dcterms:W3CDTF">2019-05-06T05:11:32Z</dcterms:created>
  <dcterms:modified xsi:type="dcterms:W3CDTF">2019-05-06T09:26:07Z</dcterms:modified>
</cp:coreProperties>
</file>

<file path=docProps/thumbnail.jpeg>
</file>